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/>
    <p:restoredTop sz="94654"/>
  </p:normalViewPr>
  <p:slideViewPr>
    <p:cSldViewPr snapToGrid="0" snapToObjects="1">
      <p:cViewPr varScale="1">
        <p:scale>
          <a:sx n="67" d="100"/>
          <a:sy n="67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BA588-C8CF-4411-92C2-A1FD91AF2BC0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1BA17-00AC-425E-8D47-52D2935D5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65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Pleasure derived from seeing others in suffering or in trouble. Joyful feeling that take pleasure from watching someone fail.</a:t>
            </a:r>
          </a:p>
          <a:p>
            <a:r>
              <a:rPr lang="en-US" dirty="0"/>
              <a:t>We don’t experience schadenfreude from researchers' error!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81BA17-00AC-425E-8D47-52D2935D58D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610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altLang="en-US" sz="1200" dirty="0">
                <a:solidFill>
                  <a:srgbClr val="08080C"/>
                </a:solidFill>
              </a:rPr>
              <a:t>“A </a:t>
            </a:r>
            <a:r>
              <a:rPr lang="en-US" altLang="en-US" sz="1200" u="sng" dirty="0">
                <a:solidFill>
                  <a:srgbClr val="08080C"/>
                </a:solidFill>
              </a:rPr>
              <a:t>systematic review</a:t>
            </a:r>
            <a:r>
              <a:rPr lang="en-US" altLang="en-US" sz="1200" dirty="0">
                <a:solidFill>
                  <a:srgbClr val="08080C"/>
                </a:solidFill>
              </a:rPr>
              <a:t> is a review in which there is a comprehensive search for relevant studies on a specific topic, and those identified are then appraised and synthesized according to a predetermined and explicit method.”* </a:t>
            </a:r>
            <a:r>
              <a:rPr lang="en-US" altLang="en-US" sz="1000" dirty="0">
                <a:solidFill>
                  <a:srgbClr val="08080C"/>
                </a:solidFill>
              </a:rPr>
              <a:t>(*Klassen et al. Guides for reading and interpreting systematic reviews. Arch </a:t>
            </a:r>
            <a:r>
              <a:rPr lang="en-US" altLang="en-US" sz="1000" dirty="0" err="1">
                <a:solidFill>
                  <a:srgbClr val="08080C"/>
                </a:solidFill>
              </a:rPr>
              <a:t>Pediatr</a:t>
            </a:r>
            <a:r>
              <a:rPr lang="en-US" altLang="en-US" sz="1000" dirty="0">
                <a:solidFill>
                  <a:srgbClr val="08080C"/>
                </a:solidFill>
              </a:rPr>
              <a:t> </a:t>
            </a:r>
            <a:r>
              <a:rPr lang="en-US" altLang="en-US" sz="1000" dirty="0" err="1">
                <a:solidFill>
                  <a:srgbClr val="08080C"/>
                </a:solidFill>
              </a:rPr>
              <a:t>Adolesc</a:t>
            </a:r>
            <a:r>
              <a:rPr lang="en-US" altLang="en-US" sz="1000" dirty="0">
                <a:solidFill>
                  <a:srgbClr val="08080C"/>
                </a:solidFill>
              </a:rPr>
              <a:t> Med 1998;152:700-704.)</a:t>
            </a:r>
          </a:p>
          <a:p>
            <a:pPr algn="l"/>
            <a:endParaRPr lang="en-US" altLang="en-US" sz="1000" dirty="0">
              <a:solidFill>
                <a:srgbClr val="08080C"/>
              </a:solidFill>
            </a:endParaRPr>
          </a:p>
          <a:p>
            <a:pPr algn="l"/>
            <a:r>
              <a:rPr lang="en-US" altLang="en-US" sz="1200" dirty="0">
                <a:solidFill>
                  <a:srgbClr val="08080C"/>
                </a:solidFill>
              </a:rPr>
              <a:t>A </a:t>
            </a:r>
            <a:r>
              <a:rPr lang="en-US" altLang="en-US" sz="1200" u="sng" dirty="0">
                <a:solidFill>
                  <a:srgbClr val="08080C"/>
                </a:solidFill>
              </a:rPr>
              <a:t>systematic review</a:t>
            </a:r>
            <a:r>
              <a:rPr lang="en-US" altLang="en-US" sz="1200" dirty="0">
                <a:solidFill>
                  <a:srgbClr val="08080C"/>
                </a:solidFill>
              </a:rPr>
              <a:t> attempts to collate all empirical evidence that fits pre-specified eligibility criteria in order to answer a specific research question. It uses explicit, systematic methods that are selected with a view to minimizing bias, thus providing more reliable findings from which conclusions can be drawn and decisions made </a:t>
            </a:r>
            <a:r>
              <a:rPr lang="en-US" altLang="en-US" sz="1000" dirty="0">
                <a:solidFill>
                  <a:srgbClr val="08080C"/>
                </a:solidFill>
              </a:rPr>
              <a:t>(Antman 1992, </a:t>
            </a:r>
            <a:r>
              <a:rPr lang="en-US" altLang="en-US" sz="1000" dirty="0" err="1">
                <a:solidFill>
                  <a:srgbClr val="08080C"/>
                </a:solidFill>
              </a:rPr>
              <a:t>Oxman</a:t>
            </a:r>
            <a:r>
              <a:rPr lang="en-US" altLang="en-US" sz="1000" dirty="0">
                <a:solidFill>
                  <a:srgbClr val="08080C"/>
                </a:solidFill>
              </a:rPr>
              <a:t> 1993)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81BA17-00AC-425E-8D47-52D2935D58D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252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166DC-453B-6843-AE75-5FF4B7996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6C896D-CB2D-6D47-B398-07FCA719C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A91A9-BD46-CB49-9B42-C64139E85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4630-FBEB-3742-9E1E-F8427196EB8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7E4CC-3109-5942-AD8C-EFFB9366B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419AC-0B70-FD4A-81D8-C8022F8A3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9C8A-1B35-AB40-836B-D88A0628B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5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46A4F-CACE-A949-95A0-960EE9969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4C1926-CAC4-774C-9454-FBEBD20750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DA1C5-8D41-974F-8665-D11A0057D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4630-FBEB-3742-9E1E-F8427196EB8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7CD66-0EF5-F147-9408-06F812D32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D093B-74F3-4B43-9FE6-6266256C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9C8A-1B35-AB40-836B-D88A0628B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1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DF2F8-27E1-8E46-BB2A-63EDE276F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5A935-B227-7545-9688-6315B9E7F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50942-7B42-DC45-9A73-F51C6CDEF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4630-FBEB-3742-9E1E-F8427196EB8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F78D1-169B-A448-A535-356B1011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A0C59-8566-284F-90ED-9F3C920A4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9C8A-1B35-AB40-836B-D88A0628B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9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D1AE8-6DB6-5845-8AC3-73FB6F416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5311F-4AD7-5D4C-A8B6-DF6FDC3A6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12433-6429-2546-A999-634C21E4D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4630-FBEB-3742-9E1E-F8427196EB8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6028C-DA2C-D44A-B4E7-6F5AF4DBD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A09E3-605D-E94C-8603-CB828B6EE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9C8A-1B35-AB40-836B-D88A0628B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1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11FA0-338E-A84E-967C-131C6B64C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B1C86-4D69-AA4C-8608-9A486D188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4655B-F212-C64B-91E6-F7B2A3E4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4630-FBEB-3742-9E1E-F8427196EB8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0F31C-CB1F-EE4C-BE59-CC58B17B9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D14CF-BFE9-4441-ABDE-650091941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9C8A-1B35-AB40-836B-D88A0628B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73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A8CB-683F-C547-939F-AAEFF0109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0A016-8785-8047-BAA6-01CC7C94BF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EE98F-8BC8-444C-AA69-983824484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4450E-9908-6247-8EF9-BF84A1162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4630-FBEB-3742-9E1E-F8427196EB8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FE149-146E-9D4A-A22D-E549B046E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F2E3C-6951-244A-AE60-FD3B75CC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9C8A-1B35-AB40-836B-D88A0628B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3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DF97-5304-574E-B364-11A7C831C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6A454-330C-5045-9B7C-1FE1069DE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B48D48-99AC-A940-BB8F-5F6FFBBBB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D1ECE-E06D-934C-9E03-B69D4D8B7D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33A0C9-F4AC-9143-B3C0-8C9721A2E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AD1DB0-975B-0D4C-B589-2040D7315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4630-FBEB-3742-9E1E-F8427196EB8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B5AF45-D7E6-1A4C-941F-F80E387E5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ACF62E-7702-7949-8DE6-D0E533206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9C8A-1B35-AB40-836B-D88A0628B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5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F6697-1338-824B-8712-61C0D78EA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DDAA3D-AFA4-2D4F-B8D2-A8E13AD15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4630-FBEB-3742-9E1E-F8427196EB8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A1BBF-7636-5E47-9763-C096B3B84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657EB-FC0F-F749-A3FD-5D53B89BD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9C8A-1B35-AB40-836B-D88A0628B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BFE169-A526-B54E-B033-F66A443F2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4630-FBEB-3742-9E1E-F8427196EB8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113CB4-462D-E946-9011-055065CB1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00ECA-A819-6F44-B2E6-62CBBE257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9C8A-1B35-AB40-836B-D88A0628B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4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EE9F5-6F33-FA44-833B-699CE5F6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EED28-1D3E-C84C-A7BF-1AB27691A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297885-A928-EB4A-B235-19E985040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DAFF4-2F4D-2347-B631-5BCE961B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4630-FBEB-3742-9E1E-F8427196EB8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109DF-16A9-EA44-855F-F34EDC6BE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FE6B8-8196-8D4C-BA9E-65BE67FA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9C8A-1B35-AB40-836B-D88A0628B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0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E7B8C-4560-3345-B4F7-36BCB8B48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747E2-B725-D048-B4CD-874A69302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F1D0FD-FF3D-E14B-A4E9-CA0D8DA97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F2E82-BEC8-4148-86DF-82BDD2FCE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4630-FBEB-3742-9E1E-F8427196EB8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EB294-79D3-1B4A-AF79-356CE507F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BF07D8-E4ED-DD45-BCB9-165824E1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9C8A-1B35-AB40-836B-D88A0628B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2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0B8076-8EEF-5147-B12B-85D12E3FC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2694F-BA89-3B4B-B643-9E07F6391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53BC1-6224-F348-9E18-E8E70AD8C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04630-FBEB-3742-9E1E-F8427196EB8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65E42-F32E-4849-A21F-56B8436431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F9AA0-D84A-E246-B1AF-6D187F2CF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C9C8A-1B35-AB40-836B-D88A0628B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1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abs/1907.1202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10A95-B4C1-F441-9C94-BBAF89603D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The Prevalence of Errors in Machine Learning Experiments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5D5FCB-F74F-3E40-8576-E94232C58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879444"/>
          </a:xfrm>
        </p:spPr>
        <p:txBody>
          <a:bodyPr>
            <a:normAutofit/>
          </a:bodyPr>
          <a:lstStyle/>
          <a:p>
            <a:r>
              <a:rPr lang="en-GB" b="1" dirty="0"/>
              <a:t>Leila </a:t>
            </a:r>
            <a:r>
              <a:rPr lang="en-GB" b="1" dirty="0" err="1"/>
              <a:t>Yousefi</a:t>
            </a:r>
            <a:r>
              <a:rPr lang="en-GB" dirty="0"/>
              <a:t>, Martin Shepperd, </a:t>
            </a:r>
            <a:r>
              <a:rPr lang="en-GB" dirty="0" err="1"/>
              <a:t>Mahir</a:t>
            </a:r>
            <a:r>
              <a:rPr lang="en-GB" dirty="0"/>
              <a:t> </a:t>
            </a:r>
            <a:r>
              <a:rPr lang="en-GB" dirty="0" err="1"/>
              <a:t>Arzoky</a:t>
            </a:r>
            <a:r>
              <a:rPr lang="en-GB" dirty="0"/>
              <a:t>, Andrea </a:t>
            </a:r>
            <a:r>
              <a:rPr lang="en-GB" dirty="0" err="1"/>
              <a:t>Capiluppi</a:t>
            </a:r>
            <a:r>
              <a:rPr lang="en-GB" dirty="0"/>
              <a:t>, </a:t>
            </a:r>
          </a:p>
          <a:p>
            <a:r>
              <a:rPr lang="en-GB" dirty="0"/>
              <a:t>Steve </a:t>
            </a:r>
            <a:r>
              <a:rPr lang="en-GB" dirty="0" err="1"/>
              <a:t>Counsell</a:t>
            </a:r>
            <a:r>
              <a:rPr lang="en-GB" dirty="0"/>
              <a:t>, Giuseppe </a:t>
            </a:r>
            <a:r>
              <a:rPr lang="en-GB" dirty="0" err="1"/>
              <a:t>Destefanis</a:t>
            </a:r>
            <a:r>
              <a:rPr lang="en-GB" dirty="0"/>
              <a:t>, Stephen Swift, Allan Tucker</a:t>
            </a:r>
          </a:p>
          <a:p>
            <a:r>
              <a:rPr lang="en-GB" i="1" dirty="0"/>
              <a:t>Brunel University London</a:t>
            </a:r>
          </a:p>
          <a:p>
            <a:r>
              <a:rPr lang="en-GB" dirty="0" err="1"/>
              <a:t>Yuchen</a:t>
            </a:r>
            <a:r>
              <a:rPr lang="en-GB" dirty="0"/>
              <a:t> Guo </a:t>
            </a:r>
            <a:r>
              <a:rPr lang="en-GB" i="1" dirty="0"/>
              <a:t>Xi’an </a:t>
            </a:r>
            <a:r>
              <a:rPr lang="en-GB" i="1" dirty="0" err="1"/>
              <a:t>Jiaotong</a:t>
            </a:r>
            <a:r>
              <a:rPr lang="en-GB" i="1" dirty="0"/>
              <a:t> University, China</a:t>
            </a:r>
            <a:endParaRPr lang="en-GB" dirty="0"/>
          </a:p>
          <a:p>
            <a:r>
              <a:rPr lang="en-GB" dirty="0"/>
              <a:t>Ning Li </a:t>
            </a:r>
            <a:r>
              <a:rPr lang="en-GB" i="1" dirty="0" err="1"/>
              <a:t>Northwestern</a:t>
            </a:r>
            <a:r>
              <a:rPr lang="en-GB" i="1" dirty="0"/>
              <a:t> Polytechnical University, China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915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7FD31-BC76-CB4D-9C06-68612DEE4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Impact of publication venue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2493FF-93B0-B74A-A8DC-D228B71CB9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380023"/>
              </p:ext>
            </p:extLst>
          </p:nvPr>
        </p:nvGraphicFramePr>
        <p:xfrm>
          <a:off x="838200" y="1825625"/>
          <a:ext cx="9112624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472456741"/>
                    </a:ext>
                  </a:extLst>
                </a:gridCol>
                <a:gridCol w="1684468">
                  <a:extLst>
                    <a:ext uri="{9D8B030D-6E8A-4147-A177-3AD203B41FA5}">
                      <a16:colId xmlns:a16="http://schemas.microsoft.com/office/drawing/2014/main" val="522911684"/>
                    </a:ext>
                  </a:extLst>
                </a:gridCol>
                <a:gridCol w="1815353">
                  <a:extLst>
                    <a:ext uri="{9D8B030D-6E8A-4147-A177-3AD203B41FA5}">
                      <a16:colId xmlns:a16="http://schemas.microsoft.com/office/drawing/2014/main" val="1860218227"/>
                    </a:ext>
                  </a:extLst>
                </a:gridCol>
                <a:gridCol w="1775012">
                  <a:extLst>
                    <a:ext uri="{9D8B030D-6E8A-4147-A177-3AD203B41FA5}">
                      <a16:colId xmlns:a16="http://schemas.microsoft.com/office/drawing/2014/main" val="3744555976"/>
                    </a:ext>
                  </a:extLst>
                </a:gridCol>
                <a:gridCol w="1734671">
                  <a:extLst>
                    <a:ext uri="{9D8B030D-6E8A-4147-A177-3AD203B41FA5}">
                      <a16:colId xmlns:a16="http://schemas.microsoft.com/office/drawing/2014/main" val="31884056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i="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Incomplete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Contains error(s)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errors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078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494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Journal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166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49692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74C1960-D6F6-4E46-AEC4-CD4E5E424167}"/>
              </a:ext>
            </a:extLst>
          </p:cNvPr>
          <p:cNvSpPr txBox="1"/>
          <p:nvPr/>
        </p:nvSpPr>
        <p:spPr>
          <a:xfrm>
            <a:off x="1169894" y="4410635"/>
            <a:ext cx="7395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Little difference in error rates but conference papers less likely to provide full reporting, perhaps due to page restrictions.</a:t>
            </a:r>
          </a:p>
        </p:txBody>
      </p:sp>
    </p:spTree>
    <p:extLst>
      <p:ext uri="{BB962C8B-B14F-4D97-AF65-F5344CB8AC3E}">
        <p14:creationId xmlns:p14="http://schemas.microsoft.com/office/powerpoint/2010/main" val="3770934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77085-ABCB-504C-9133-B0CDBCB55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4. Summary and discussion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64061-8CB7-FF4E-8646-F0C13F5E9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have audited 49 papers describing experiments based on learners for software defect prediction.</a:t>
            </a:r>
          </a:p>
          <a:p>
            <a:r>
              <a:rPr lang="en-GB" dirty="0"/>
              <a:t>found a surprising error rate</a:t>
            </a:r>
          </a:p>
          <a:p>
            <a:pPr lvl="1"/>
            <a:r>
              <a:rPr lang="en-GB" dirty="0"/>
              <a:t>14/49 papers contained incomplete results</a:t>
            </a:r>
          </a:p>
          <a:p>
            <a:pPr lvl="1"/>
            <a:r>
              <a:rPr lang="en-GB" dirty="0"/>
              <a:t>16/35 papers (where we can check) have confusion matrix inconsistencies</a:t>
            </a:r>
          </a:p>
          <a:p>
            <a:pPr lvl="1"/>
            <a:r>
              <a:rPr lang="en-GB" dirty="0"/>
              <a:t>7/49 papers contained statistical errors</a:t>
            </a:r>
          </a:p>
          <a:p>
            <a:pPr lvl="1"/>
            <a:r>
              <a:rPr lang="en-GB" b="1" dirty="0"/>
              <a:t>overall there are problems with (14+16+7-1=36)/49 papers</a:t>
            </a:r>
            <a:r>
              <a:rPr lang="en-GB" dirty="0"/>
              <a:t> (1 contains inconsistencies and stat errors)</a:t>
            </a:r>
          </a:p>
          <a:p>
            <a:pPr lvl="1"/>
            <a:r>
              <a:rPr lang="en-GB" dirty="0"/>
              <a:t>More prestigious venues not immune e.g., IST, IEEE Intelligent Systems, KBS</a:t>
            </a:r>
          </a:p>
        </p:txBody>
      </p:sp>
    </p:spTree>
    <p:extLst>
      <p:ext uri="{BB962C8B-B14F-4D97-AF65-F5344CB8AC3E}">
        <p14:creationId xmlns:p14="http://schemas.microsoft.com/office/powerpoint/2010/main" val="1578263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4EE45-541E-4549-8709-EF19F787C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Limitations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58433-9241-7E4F-AAB9-5469C1AB7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probably undetected errors (we focused on easy to detect)</a:t>
            </a:r>
          </a:p>
          <a:p>
            <a:r>
              <a:rPr lang="en-GB" dirty="0"/>
              <a:t>Some errors may be trivial</a:t>
            </a:r>
          </a:p>
          <a:p>
            <a:r>
              <a:rPr lang="en-GB" dirty="0"/>
              <a:t>Perhaps there are differences between problem domains and research communities?</a:t>
            </a:r>
          </a:p>
        </p:txBody>
      </p:sp>
    </p:spTree>
    <p:extLst>
      <p:ext uri="{BB962C8B-B14F-4D97-AF65-F5344CB8AC3E}">
        <p14:creationId xmlns:p14="http://schemas.microsoft.com/office/powerpoint/2010/main" val="2036683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7C5AE-B9A3-6E49-925B-A36116135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can we do?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3FABC-3D47-4B45-A123-87A4D8720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It </a:t>
            </a:r>
            <a:r>
              <a:rPr lang="en-GB" i="1" dirty="0"/>
              <a:t>seems</a:t>
            </a:r>
            <a:r>
              <a:rPr lang="en-GB" dirty="0"/>
              <a:t> easy to make errors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Our experiments are complex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Open to proper scrutiny –&gt; </a:t>
            </a:r>
            <a:r>
              <a:rPr lang="en-GB" b="1" dirty="0"/>
              <a:t>open science principles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Approach authors with courtesy and professionalism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Better correction and updating mechanisms</a:t>
            </a:r>
          </a:p>
        </p:txBody>
      </p:sp>
    </p:spTree>
    <p:extLst>
      <p:ext uri="{BB962C8B-B14F-4D97-AF65-F5344CB8AC3E}">
        <p14:creationId xmlns:p14="http://schemas.microsoft.com/office/powerpoint/2010/main" val="2421349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A6969-9261-A147-BB79-F5C2400F6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Errors are ubiquitous ...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BCDE893-3670-5740-BA0B-D12A51D400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53822" y="678434"/>
            <a:ext cx="6553545" cy="550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093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9F85E-2199-304C-A8FB-61061A1F5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1. The 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DAF77-2A60-E440-B068-88AEB42A5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Growing concerns about experimental reliability from other domains</a:t>
            </a:r>
          </a:p>
          <a:p>
            <a:r>
              <a:rPr lang="en-GB" dirty="0"/>
              <a:t>Brown and Heathers (2017) checked psychology studies for simple arithmetic errors and found that of 71 testable articles around half (36/71) appeared to contain at least one inconsistent mean</a:t>
            </a:r>
          </a:p>
          <a:p>
            <a:r>
              <a:rPr lang="en-GB" dirty="0" err="1"/>
              <a:t>Nuijten</a:t>
            </a:r>
            <a:r>
              <a:rPr lang="en-GB" dirty="0"/>
              <a:t> et al. (2016) checked use of inferential statistics e.g., t-test and </a:t>
            </a:r>
            <a:r>
              <a:rPr lang="el-GR" dirty="0"/>
              <a:t>χ2</a:t>
            </a:r>
            <a:r>
              <a:rPr lang="en-US" dirty="0"/>
              <a:t> in </a:t>
            </a:r>
            <a:r>
              <a:rPr lang="en-GB" dirty="0"/>
              <a:t>psychology experiments. </a:t>
            </a:r>
          </a:p>
          <a:p>
            <a:pPr lvl="1"/>
            <a:r>
              <a:rPr lang="en-GB" dirty="0"/>
              <a:t>of 250,000 p-values, ~50% are problematic</a:t>
            </a:r>
          </a:p>
          <a:p>
            <a:pPr lvl="1"/>
            <a:r>
              <a:rPr lang="en-GB" dirty="0"/>
              <a:t>in 12% of papers this impacts the statistical conclusion</a:t>
            </a:r>
          </a:p>
        </p:txBody>
      </p:sp>
    </p:spTree>
    <p:extLst>
      <p:ext uri="{BB962C8B-B14F-4D97-AF65-F5344CB8AC3E}">
        <p14:creationId xmlns:p14="http://schemas.microsoft.com/office/powerpoint/2010/main" val="1544107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9153A-250B-B342-8E45-E1D94E28F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2. Sampling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E117D-CF25-FC43-9FA8-7F4254DFD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Interested in comparing supervised and unsupervised classifiers for software defect prediction.</a:t>
            </a:r>
          </a:p>
          <a:p>
            <a:r>
              <a:rPr lang="en-GB" dirty="0"/>
              <a:t>So we undertook a </a:t>
            </a:r>
            <a:r>
              <a:rPr lang="en-GB" b="1" dirty="0"/>
              <a:t>systematic review</a:t>
            </a:r>
            <a:r>
              <a:rPr lang="en-GB" dirty="0"/>
              <a:t> </a:t>
            </a:r>
            <a:r>
              <a:rPr lang="en-GB" dirty="0">
                <a:hlinkClick r:id="rId3"/>
              </a:rPr>
              <a:t>arXiv preprint arXiv:1907.12027</a:t>
            </a:r>
            <a:endParaRPr lang="en-GB" dirty="0"/>
          </a:p>
          <a:p>
            <a:r>
              <a:rPr lang="en-GB" dirty="0"/>
              <a:t>Located </a:t>
            </a:r>
            <a:r>
              <a:rPr lang="en-GB" b="1" dirty="0"/>
              <a:t>49</a:t>
            </a:r>
            <a:r>
              <a:rPr lang="en-GB" dirty="0"/>
              <a:t> refereed papers containing </a:t>
            </a:r>
            <a:r>
              <a:rPr lang="en-GB" b="1" dirty="0"/>
              <a:t>2456</a:t>
            </a:r>
            <a:r>
              <a:rPr lang="en-GB" dirty="0"/>
              <a:t> individual experimental results</a:t>
            </a:r>
          </a:p>
          <a:p>
            <a:r>
              <a:rPr lang="en-GB" dirty="0"/>
              <a:t>Re-computed the confusion matrix to obtain comparable performance metrics (Matthews correlation coefficient</a:t>
            </a:r>
            <a:r>
              <a:rPr lang="el-GR" dirty="0"/>
              <a:t>)</a:t>
            </a:r>
            <a:r>
              <a:rPr 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423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DAD24-11C8-354D-BD80-5FE409023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en-GB" sz="4800" b="1" dirty="0"/>
              <a:t>… and we discovered inconsistencies ...</a:t>
            </a:r>
          </a:p>
        </p:txBody>
      </p:sp>
    </p:spTree>
    <p:extLst>
      <p:ext uri="{BB962C8B-B14F-4D97-AF65-F5344CB8AC3E}">
        <p14:creationId xmlns:p14="http://schemas.microsoft.com/office/powerpoint/2010/main" val="2356834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D4437-797A-2E46-A21F-790878804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Example inconsistency rule checking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3E752-9585-CE4C-826E-0657064A8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Performance metric out of range e.g., MCC ∉[−1,1]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Recomputed defect density </a:t>
            </a:r>
            <a:r>
              <a:rPr lang="en-GB" i="1" dirty="0"/>
              <a:t>d</a:t>
            </a:r>
            <a:r>
              <a:rPr lang="en-GB" dirty="0"/>
              <a:t>′≤0</a:t>
            </a:r>
          </a:p>
          <a:p>
            <a:pPr marL="514350" indent="-514350">
              <a:buFont typeface="+mj-lt"/>
              <a:buAutoNum type="arabicPeriod"/>
            </a:pPr>
            <a:r>
              <a:rPr lang="en-GB" i="1" dirty="0" err="1"/>
              <a:t>d</a:t>
            </a:r>
            <a:r>
              <a:rPr lang="en-GB" dirty="0" err="1"/>
              <a:t>′≠</a:t>
            </a:r>
            <a:r>
              <a:rPr lang="en-GB" i="1" dirty="0" err="1"/>
              <a:t>d</a:t>
            </a:r>
            <a:r>
              <a:rPr lang="en-GB" dirty="0"/>
              <a:t>±</a:t>
            </a:r>
            <a:r>
              <a:rPr lang="el-GR" dirty="0"/>
              <a:t>ϵ</a:t>
            </a:r>
            <a:r>
              <a:rPr lang="en-US" dirty="0"/>
              <a:t> </a:t>
            </a:r>
            <a:r>
              <a:rPr lang="en-GB" dirty="0"/>
              <a:t>where </a:t>
            </a:r>
            <a:r>
              <a:rPr lang="el-GR" dirty="0"/>
              <a:t>ϵ=</a:t>
            </a:r>
            <a:r>
              <a:rPr lang="en-US" dirty="0"/>
              <a:t>margin of error for rounding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etc</a:t>
            </a:r>
            <a:br>
              <a:rPr lang="en-GB" dirty="0"/>
            </a:b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61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C8BE9-F8E8-774C-B78C-ADA82DC3F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inferencing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1A54B-E867-5C4F-AFDD-5D79BB19F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study uses the null hypothesis significance testing (NHST) paradigm then the reject H</a:t>
            </a:r>
            <a:r>
              <a:rPr lang="en-US" baseline="-25000" dirty="0"/>
              <a:t>0</a:t>
            </a:r>
            <a:r>
              <a:rPr lang="en-US" dirty="0"/>
              <a:t> threshold alpha must be adjusted if there are multiple tests.</a:t>
            </a:r>
          </a:p>
        </p:txBody>
      </p:sp>
    </p:spTree>
    <p:extLst>
      <p:ext uri="{BB962C8B-B14F-4D97-AF65-F5344CB8AC3E}">
        <p14:creationId xmlns:p14="http://schemas.microsoft.com/office/powerpoint/2010/main" val="2537045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704F0-4B65-E642-B004-D5965162C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CB95-55A9-324F-A0BD-C2EEA694C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Checked all 49 papers for:</a:t>
            </a:r>
          </a:p>
          <a:p>
            <a:pPr lvl="1"/>
            <a:r>
              <a:rPr lang="en-GB" dirty="0"/>
              <a:t>confusion matrix inconsistencies</a:t>
            </a:r>
          </a:p>
          <a:p>
            <a:pPr lvl="1"/>
            <a:r>
              <a:rPr lang="en-GB" dirty="0"/>
              <a:t>NHST statistical errors (failure to adjust for multiple tests)</a:t>
            </a:r>
            <a:br>
              <a:rPr lang="en-GB" dirty="0"/>
            </a:br>
            <a:endParaRPr lang="en-GB" dirty="0"/>
          </a:p>
          <a:p>
            <a:r>
              <a:rPr lang="en-GB" dirty="0"/>
              <a:t>BUT many papers provide insufficient details</a:t>
            </a:r>
          </a:p>
          <a:p>
            <a:pPr lvl="1"/>
            <a:r>
              <a:rPr lang="en-GB" dirty="0"/>
              <a:t>(14/49 papers ~30%)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150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6BC57-B542-954B-844D-7FB770E6B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Overall error rates 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2EF3AE2-33F9-AC41-9175-9DFADDF0E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739648"/>
              </p:ext>
            </p:extLst>
          </p:nvPr>
        </p:nvGraphicFramePr>
        <p:xfrm>
          <a:off x="2032000" y="2198843"/>
          <a:ext cx="6587565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214238221"/>
                    </a:ext>
                  </a:extLst>
                </a:gridCol>
                <a:gridCol w="1556871">
                  <a:extLst>
                    <a:ext uri="{9D8B030D-6E8A-4147-A177-3AD203B41FA5}">
                      <a16:colId xmlns:a16="http://schemas.microsoft.com/office/drawing/2014/main" val="316222919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288057798"/>
                    </a:ext>
                  </a:extLst>
                </a:gridCol>
                <a:gridCol w="1398494">
                  <a:extLst>
                    <a:ext uri="{9D8B030D-6E8A-4147-A177-3AD203B41FA5}">
                      <a16:colId xmlns:a16="http://schemas.microsoft.com/office/drawing/2014/main" val="22958694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 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stat 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375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Confusion matrix 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76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 confusion matrix 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253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Incomplete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79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1522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A2C984E-2874-5844-B88D-59649A391B53}"/>
              </a:ext>
            </a:extLst>
          </p:cNvPr>
          <p:cNvSpPr txBox="1"/>
          <p:nvPr/>
        </p:nvSpPr>
        <p:spPr>
          <a:xfrm>
            <a:off x="2232212" y="5432612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NB One paper contains both classes of error.</a:t>
            </a:r>
          </a:p>
        </p:txBody>
      </p:sp>
    </p:spTree>
    <p:extLst>
      <p:ext uri="{BB962C8B-B14F-4D97-AF65-F5344CB8AC3E}">
        <p14:creationId xmlns:p14="http://schemas.microsoft.com/office/powerpoint/2010/main" val="1575494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689</Words>
  <Application>Microsoft Office PowerPoint</Application>
  <PresentationFormat>Widescreen</PresentationFormat>
  <Paragraphs>102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The Prevalence of Errors in Machine Learning Experiments</vt:lpstr>
      <vt:lpstr>Errors are ubiquitous ...</vt:lpstr>
      <vt:lpstr>1. The Background</vt:lpstr>
      <vt:lpstr>2. Sampling</vt:lpstr>
      <vt:lpstr>PowerPoint Presentation</vt:lpstr>
      <vt:lpstr>Example inconsistency rule checking</vt:lpstr>
      <vt:lpstr>Statistical inferencing errors</vt:lpstr>
      <vt:lpstr>3. Results</vt:lpstr>
      <vt:lpstr>Overall error rates </vt:lpstr>
      <vt:lpstr>Impact of publication venue</vt:lpstr>
      <vt:lpstr>4. Summary and discussion </vt:lpstr>
      <vt:lpstr>Limitations</vt:lpstr>
      <vt:lpstr>What can we do?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Prevalence of Errors in Machine Learning Experiments</dc:title>
  <dc:creator>Martin Shepperd (Staff)</dc:creator>
  <cp:lastModifiedBy>Leila Yousefi</cp:lastModifiedBy>
  <cp:revision>17</cp:revision>
  <dcterms:created xsi:type="dcterms:W3CDTF">2019-11-03T14:35:44Z</dcterms:created>
  <dcterms:modified xsi:type="dcterms:W3CDTF">2019-11-06T12:29:58Z</dcterms:modified>
</cp:coreProperties>
</file>