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0" r:id="rId4"/>
  </p:sldMasterIdLst>
  <p:notesMasterIdLst>
    <p:notesMasterId r:id="rId28"/>
  </p:notesMasterIdLst>
  <p:handoutMasterIdLst>
    <p:handoutMasterId r:id="rId29"/>
  </p:handoutMasterIdLst>
  <p:sldIdLst>
    <p:sldId id="296" r:id="rId5"/>
    <p:sldId id="325" r:id="rId6"/>
    <p:sldId id="304" r:id="rId7"/>
    <p:sldId id="349" r:id="rId8"/>
    <p:sldId id="358" r:id="rId9"/>
    <p:sldId id="352" r:id="rId10"/>
    <p:sldId id="350" r:id="rId11"/>
    <p:sldId id="321" r:id="rId12"/>
    <p:sldId id="351" r:id="rId13"/>
    <p:sldId id="348" r:id="rId14"/>
    <p:sldId id="343" r:id="rId15"/>
    <p:sldId id="346" r:id="rId16"/>
    <p:sldId id="324" r:id="rId17"/>
    <p:sldId id="355" r:id="rId18"/>
    <p:sldId id="354" r:id="rId19"/>
    <p:sldId id="353" r:id="rId20"/>
    <p:sldId id="342" r:id="rId21"/>
    <p:sldId id="339" r:id="rId22"/>
    <p:sldId id="345" r:id="rId23"/>
    <p:sldId id="356" r:id="rId24"/>
    <p:sldId id="341" r:id="rId25"/>
    <p:sldId id="357" r:id="rId26"/>
    <p:sldId id="292" r:id="rId27"/>
  </p:sldIdLst>
  <p:sldSz cx="9144000" cy="5143500" type="screen16x9"/>
  <p:notesSz cx="6797675" cy="9926638"/>
  <p:embeddedFontLst>
    <p:embeddedFont>
      <p:font typeface="webnar" panose="020B0604020202020204" charset="0"/>
      <p:regular r:id="rId30"/>
    </p:embeddedFont>
    <p:embeddedFont>
      <p:font typeface="Webnar Medium" panose="020B0604020202020204" charset="0"/>
      <p:regular r:id="rId3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9" userDrawn="1">
          <p15:clr>
            <a:srgbClr val="A4A3A4"/>
          </p15:clr>
        </p15:guide>
        <p15:guide id="2" pos="3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4B"/>
    <a:srgbClr val="D02B1E"/>
    <a:srgbClr val="325372"/>
    <a:srgbClr val="FEFEFE"/>
    <a:srgbClr val="F6F7F8"/>
    <a:srgbClr val="0F3B5E"/>
    <a:srgbClr val="19385B"/>
    <a:srgbClr val="E36D48"/>
    <a:srgbClr val="1E242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24" autoAdjust="0"/>
    <p:restoredTop sz="90529" autoAdjust="0"/>
  </p:normalViewPr>
  <p:slideViewPr>
    <p:cSldViewPr snapToGrid="0">
      <p:cViewPr>
        <p:scale>
          <a:sx n="100" d="100"/>
          <a:sy n="100" d="100"/>
        </p:scale>
        <p:origin x="1614" y="846"/>
      </p:cViewPr>
      <p:guideLst>
        <p:guide orient="horz" pos="1439"/>
        <p:guide pos="363"/>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p:scale>
          <a:sx n="125" d="100"/>
          <a:sy n="125" d="100"/>
        </p:scale>
        <p:origin x="12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3850443" y="161247"/>
            <a:ext cx="2945659" cy="498056"/>
          </a:xfrm>
          <a:prstGeom prst="rect">
            <a:avLst/>
          </a:prstGeom>
        </p:spPr>
        <p:txBody>
          <a:bodyPr vert="horz" lIns="95562" tIns="47781" rIns="95562" bIns="47781" rtlCol="0"/>
          <a:lstStyle>
            <a:lvl1pPr algn="r">
              <a:defRPr sz="1300"/>
            </a:lvl1pPr>
          </a:lstStyle>
          <a:p>
            <a:fld id="{EF22F68D-BC9C-4F3E-907A-20281000266D}" type="datetimeFigureOut">
              <a:rPr lang="en-US" sz="600">
                <a:solidFill>
                  <a:srgbClr val="555559"/>
                </a:solidFill>
                <a:latin typeface="Arial" panose="020B0604020202020204" pitchFamily="34" charset="0"/>
                <a:cs typeface="Arial" panose="020B0604020202020204" pitchFamily="34" charset="0"/>
              </a:rPr>
              <a:t>11/6/2019</a:t>
            </a:fld>
            <a:endParaRPr lang="en-US" sz="600" dirty="0">
              <a:solidFill>
                <a:srgbClr val="555559"/>
              </a:solidFill>
              <a:latin typeface="Arial" panose="020B0604020202020204" pitchFamily="34" charset="0"/>
              <a:cs typeface="Arial" panose="020B0604020202020204" pitchFamily="34" charset="0"/>
            </a:endParaRPr>
          </a:p>
        </p:txBody>
      </p:sp>
      <p:sp>
        <p:nvSpPr>
          <p:cNvPr id="4" name="Segnaposto piè di pagina 3"/>
          <p:cNvSpPr>
            <a:spLocks noGrp="1"/>
          </p:cNvSpPr>
          <p:nvPr>
            <p:ph type="ftr" sz="quarter" idx="2"/>
          </p:nvPr>
        </p:nvSpPr>
        <p:spPr>
          <a:xfrm>
            <a:off x="0" y="9605957"/>
            <a:ext cx="2945659" cy="498055"/>
          </a:xfrm>
          <a:prstGeom prst="rect">
            <a:avLst/>
          </a:prstGeom>
        </p:spPr>
        <p:txBody>
          <a:bodyPr vert="horz" lIns="95562" tIns="47781" rIns="95562" bIns="47781" rtlCol="0" anchor="t" anchorCtr="0"/>
          <a:lstStyle>
            <a:lvl1pPr algn="l">
              <a:defRPr sz="1300"/>
            </a:lvl1pPr>
          </a:lstStyle>
          <a:p>
            <a:r>
              <a:rPr lang="en-US" sz="600" dirty="0">
                <a:solidFill>
                  <a:srgbClr val="555559"/>
                </a:solidFill>
                <a:latin typeface="Arial" panose="020B0604020202020204" pitchFamily="34" charset="0"/>
                <a:cs typeface="Arial" panose="020B0604020202020204" pitchFamily="34" charset="0"/>
              </a:rPr>
              <a:t>© 2016 Reckon Digital. All rights reserved. Confidential and proprietary</a:t>
            </a:r>
          </a:p>
          <a:p>
            <a:endParaRPr lang="en-US" dirty="0"/>
          </a:p>
        </p:txBody>
      </p:sp>
      <p:sp>
        <p:nvSpPr>
          <p:cNvPr id="5" name="Segnaposto numero diapositiva 4"/>
          <p:cNvSpPr>
            <a:spLocks noGrp="1"/>
          </p:cNvSpPr>
          <p:nvPr>
            <p:ph type="sldNum" sz="quarter" idx="3"/>
          </p:nvPr>
        </p:nvSpPr>
        <p:spPr>
          <a:xfrm>
            <a:off x="3850443" y="9605957"/>
            <a:ext cx="2945659" cy="498055"/>
          </a:xfrm>
          <a:prstGeom prst="rect">
            <a:avLst/>
          </a:prstGeom>
        </p:spPr>
        <p:txBody>
          <a:bodyPr vert="horz" lIns="95562" tIns="47781" rIns="95562" bIns="47781" rtlCol="0" anchor="t" anchorCtr="0"/>
          <a:lstStyle>
            <a:lvl1pPr algn="r">
              <a:defRPr sz="1300"/>
            </a:lvl1pPr>
          </a:lstStyle>
          <a:p>
            <a:fld id="{DC7BEA28-C9E2-41A9-A492-DDA48174A244}" type="slidenum">
              <a:rPr lang="en-US" sz="600">
                <a:solidFill>
                  <a:srgbClr val="555559"/>
                </a:solidFill>
                <a:latin typeface="Arial" panose="020B0604020202020204" pitchFamily="34" charset="0"/>
                <a:cs typeface="Arial" panose="020B0604020202020204" pitchFamily="34" charset="0"/>
              </a:rPr>
              <a:t>‹#›</a:t>
            </a:fld>
            <a:endParaRPr lang="en-US" sz="600" dirty="0">
              <a:solidFill>
                <a:srgbClr val="5555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0158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600">
                <a:solidFill>
                  <a:srgbClr val="555559"/>
                </a:solidFill>
                <a:latin typeface="Arial" panose="020B0604020202020204" pitchFamily="34" charset="0"/>
                <a:cs typeface="Arial" panose="020B0604020202020204" pitchFamily="34" charset="0"/>
              </a:defRPr>
            </a:lvl1pPr>
          </a:lstStyle>
          <a:p>
            <a:fld id="{F1DD6836-FADE-4FC1-B418-B1E82BE9FF7B}" type="datetimeFigureOut">
              <a:rPr lang="en-US" smtClean="0"/>
              <a:pPr/>
              <a:t>11/6/2019</a:t>
            </a:fld>
            <a:endParaRPr lang="en-US"/>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en-US"/>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it-IT" dirty="0"/>
              <a:t>Click to modify</a:t>
            </a:r>
          </a:p>
          <a:p>
            <a:pPr lvl="1"/>
            <a:r>
              <a:rPr lang="it-IT" dirty="0"/>
              <a:t>Second level</a:t>
            </a:r>
          </a:p>
          <a:p>
            <a:pPr lvl="2"/>
            <a:r>
              <a:rPr lang="it-IT" dirty="0"/>
              <a:t>Third level</a:t>
            </a:r>
          </a:p>
          <a:p>
            <a:pPr lvl="3"/>
            <a:r>
              <a:rPr lang="it-IT" dirty="0"/>
              <a:t>Fourth level</a:t>
            </a:r>
          </a:p>
          <a:p>
            <a:pPr lvl="4"/>
            <a:r>
              <a:rPr lang="it-IT" dirty="0"/>
              <a:t>Fift level</a:t>
            </a:r>
            <a:endParaRPr lang="en-US" dirty="0"/>
          </a:p>
        </p:txBody>
      </p:sp>
      <p:sp>
        <p:nvSpPr>
          <p:cNvPr id="6" name="Segnaposto piè di pagina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600">
                <a:solidFill>
                  <a:srgbClr val="555559"/>
                </a:solidFill>
                <a:latin typeface="Arial" panose="020B0604020202020204" pitchFamily="34" charset="0"/>
                <a:cs typeface="Arial" panose="020B0604020202020204" pitchFamily="34" charset="0"/>
              </a:defRPr>
            </a:lvl1pPr>
          </a:lstStyle>
          <a:p>
            <a:endParaRPr lang="en-US"/>
          </a:p>
        </p:txBody>
      </p:sp>
      <p:sp>
        <p:nvSpPr>
          <p:cNvPr id="7" name="Segnaposto numero diapositiva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600">
                <a:solidFill>
                  <a:srgbClr val="555559"/>
                </a:solidFill>
                <a:latin typeface="Arial" panose="020B0604020202020204" pitchFamily="34" charset="0"/>
                <a:cs typeface="Arial" panose="020B0604020202020204" pitchFamily="34" charset="0"/>
              </a:defRPr>
            </a:lvl1pPr>
          </a:lstStyle>
          <a:p>
            <a:fld id="{650875E6-2597-4B4F-ABEA-4DA5D53C9426}" type="slidenum">
              <a:rPr lang="en-US" smtClean="0"/>
              <a:pPr/>
              <a:t>‹#›</a:t>
            </a:fld>
            <a:endParaRPr lang="en-US"/>
          </a:p>
        </p:txBody>
      </p:sp>
    </p:spTree>
    <p:extLst>
      <p:ext uri="{BB962C8B-B14F-4D97-AF65-F5344CB8AC3E}">
        <p14:creationId xmlns:p14="http://schemas.microsoft.com/office/powerpoint/2010/main" val="2811081696"/>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0748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77982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i="0" kern="1200" dirty="0">
                <a:solidFill>
                  <a:schemeClr val="tx1"/>
                </a:solidFill>
                <a:effectLst/>
                <a:latin typeface="+mn-lt"/>
                <a:ea typeface="+mn-ea"/>
                <a:cs typeface="+mn-cs"/>
              </a:rPr>
              <a:t>The scene labelling problem is probably the first constraint satisfaction problem that was formalised. Finding combination of edges labels that correspond to viable 3D scenes, which was formulated in 1975.</a:t>
            </a:r>
          </a:p>
          <a:p>
            <a:endParaRPr lang="en-GB" sz="900" b="0" i="0" kern="1200" dirty="0">
              <a:solidFill>
                <a:schemeClr val="tx1"/>
              </a:solidFill>
              <a:effectLst/>
              <a:latin typeface="+mn-lt"/>
              <a:ea typeface="+mn-ea"/>
              <a:cs typeface="+mn-cs"/>
            </a:endParaRPr>
          </a:p>
          <a:p>
            <a:r>
              <a:rPr lang="en-GB" sz="900" b="0" i="0" kern="1200" dirty="0">
                <a:solidFill>
                  <a:schemeClr val="tx1"/>
                </a:solidFill>
                <a:effectLst/>
                <a:latin typeface="+mn-lt"/>
                <a:ea typeface="+mn-ea"/>
                <a:cs typeface="+mn-cs"/>
              </a:rPr>
              <a:t>In 1995, after a successful series of two workshops on the subject (PPCP’93 and PPCP’94), the first Conference on Principles and Practice of Constraint Programming was organized in Cassis. One year later, the first number of the Constraints Journal was issued. The Editor in Chief was Eugene </a:t>
            </a:r>
            <a:r>
              <a:rPr lang="en-GB" sz="900" b="0" i="0" kern="1200" dirty="0" err="1">
                <a:solidFill>
                  <a:schemeClr val="tx1"/>
                </a:solidFill>
                <a:effectLst/>
                <a:latin typeface="+mn-lt"/>
                <a:ea typeface="+mn-ea"/>
                <a:cs typeface="+mn-cs"/>
              </a:rPr>
              <a:t>Freuder</a:t>
            </a:r>
            <a:r>
              <a:rPr lang="en-GB" sz="900" b="0" i="0" kern="1200" dirty="0">
                <a:solidFill>
                  <a:schemeClr val="tx1"/>
                </a:solidFill>
                <a:effectLst/>
                <a:latin typeface="+mn-lt"/>
                <a:ea typeface="+mn-ea"/>
                <a:cs typeface="+mn-cs"/>
              </a:rPr>
              <a:t>, whose paper opens this special issue with a very clear and lucid analysis on the advances obtained in twenty years of research and on open research perspectives.</a:t>
            </a:r>
            <a:endParaRPr lang="en-GB" dirty="0"/>
          </a:p>
        </p:txBody>
      </p:sp>
    </p:spTree>
    <p:extLst>
      <p:ext uri="{BB962C8B-B14F-4D97-AF65-F5344CB8AC3E}">
        <p14:creationId xmlns:p14="http://schemas.microsoft.com/office/powerpoint/2010/main" val="58888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106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486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3763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62062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GB" sz="900" b="0" i="0" kern="1200" dirty="0" err="1">
                <a:solidFill>
                  <a:schemeClr val="tx1"/>
                </a:solidFill>
                <a:effectLst/>
                <a:latin typeface="+mn-lt"/>
                <a:ea typeface="+mn-ea"/>
                <a:cs typeface="+mn-cs"/>
              </a:rPr>
              <a:t>Pinedo</a:t>
            </a:r>
            <a:r>
              <a:rPr lang="en-GB" sz="900" b="0" i="0" kern="1200" dirty="0">
                <a:solidFill>
                  <a:schemeClr val="tx1"/>
                </a:solidFill>
                <a:effectLst/>
                <a:latin typeface="+mn-lt"/>
                <a:ea typeface="+mn-ea"/>
                <a:cs typeface="+mn-cs"/>
              </a:rPr>
              <a:t>, Michael L. (2012). Scheduling. Theory, Algorithms, and Systems. Springer</a:t>
            </a:r>
          </a:p>
          <a:p>
            <a:pPr marL="0" marR="0" lvl="0" indent="0" algn="l" defTabSz="6858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base" latinLnBrk="0" hangingPunct="1">
              <a:lnSpc>
                <a:spcPct val="100000"/>
              </a:lnSpc>
              <a:spcBef>
                <a:spcPts val="0"/>
              </a:spcBef>
              <a:spcAft>
                <a:spcPts val="0"/>
              </a:spcAft>
              <a:buClrTx/>
              <a:buSzTx/>
              <a:buFontTx/>
              <a:buNone/>
              <a:tabLst/>
              <a:defRPr/>
            </a:pPr>
            <a:r>
              <a:rPr lang="en-GB" sz="900" b="0" i="0" kern="1200" dirty="0">
                <a:solidFill>
                  <a:schemeClr val="tx1"/>
                </a:solidFill>
                <a:effectLst/>
                <a:latin typeface="+mn-lt"/>
                <a:ea typeface="+mn-ea"/>
                <a:cs typeface="+mn-cs"/>
              </a:rPr>
              <a:t>Krzysztof Apt (2003). Constraint Programming. Cambridge</a:t>
            </a:r>
          </a:p>
          <a:p>
            <a:pPr marL="0" marR="0" lvl="0" indent="0" algn="l" defTabSz="6858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base" latinLnBrk="0" hangingPunct="1">
              <a:lnSpc>
                <a:spcPct val="100000"/>
              </a:lnSpc>
              <a:spcBef>
                <a:spcPts val="0"/>
              </a:spcBef>
              <a:spcAft>
                <a:spcPts val="0"/>
              </a:spcAft>
              <a:buClrTx/>
              <a:buSzTx/>
              <a:buFontTx/>
              <a:buNone/>
              <a:tabLst/>
              <a:defRPr/>
            </a:pPr>
            <a:r>
              <a:rPr lang="en-GB" dirty="0" err="1"/>
              <a:t>Frühwirth</a:t>
            </a:r>
            <a:r>
              <a:rPr lang="en-GB" dirty="0"/>
              <a:t> &amp; </a:t>
            </a:r>
            <a:r>
              <a:rPr lang="en-GB" dirty="0" err="1"/>
              <a:t>Abdennadher</a:t>
            </a:r>
            <a:r>
              <a:rPr lang="en-GB" dirty="0"/>
              <a:t> (2003). </a:t>
            </a:r>
            <a:r>
              <a:rPr lang="en-GB" sz="900" b="0" i="0" kern="1200" dirty="0">
                <a:solidFill>
                  <a:schemeClr val="tx1"/>
                </a:solidFill>
                <a:effectLst/>
                <a:latin typeface="+mn-lt"/>
                <a:ea typeface="+mn-ea"/>
                <a:cs typeface="+mn-cs"/>
              </a:rPr>
              <a:t>Essentials of Constraint Programming. </a:t>
            </a:r>
            <a:r>
              <a:rPr lang="en-GB" dirty="0"/>
              <a:t>Springer</a:t>
            </a:r>
          </a:p>
          <a:p>
            <a:pPr marL="0" marR="0" lvl="0" indent="0" algn="l" defTabSz="685800" rtl="0" eaLnBrk="1" fontAlgn="base"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1535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21218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5081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4265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446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2317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078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6113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876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Even more inconsistent values can be removed by path consistency (PC) techniques. Path consistency requires for every pair of values of two variables X, Y satisfying the respective binary constraint that there exists a value for each variable along some path between X and Y such that all binary constraints in the path are satisfied. It was shown by </a:t>
            </a:r>
            <a:r>
              <a:rPr lang="en-GB" sz="1400" dirty="0" err="1"/>
              <a:t>Montanari</a:t>
            </a:r>
            <a:r>
              <a:rPr lang="en-GB" sz="1400" dirty="0"/>
              <a:t> (1974) that CSP is path consistent if and only if all paths of length 2 are path consistent. Therefore path consistency algorithms can work with triples of variables (paths of length 2). There exist several path consistency algorithms like PC-1 and PC-2 but they need an extensive representation ({0,1}-matrix) of constraints that is memory consuming.</a:t>
            </a:r>
          </a:p>
        </p:txBody>
      </p:sp>
    </p:spTree>
    <p:extLst>
      <p:ext uri="{BB962C8B-B14F-4D97-AF65-F5344CB8AC3E}">
        <p14:creationId xmlns:p14="http://schemas.microsoft.com/office/powerpoint/2010/main" val="131094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9190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B&amp;B (Land &amp; Doig, 1960; Lawler &amp; Wood, 1966)</a:t>
            </a:r>
          </a:p>
        </p:txBody>
      </p:sp>
    </p:spTree>
    <p:extLst>
      <p:ext uri="{BB962C8B-B14F-4D97-AF65-F5344CB8AC3E}">
        <p14:creationId xmlns:p14="http://schemas.microsoft.com/office/powerpoint/2010/main" val="178090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dex/Multi-topic Slide">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590723" y="2174400"/>
            <a:ext cx="1800000" cy="1800000"/>
          </a:xfrm>
          <a:solidFill>
            <a:srgbClr val="D02B1E"/>
          </a:solidFill>
          <a:ln>
            <a:noFill/>
          </a:ln>
        </p:spPr>
        <p:txBody>
          <a:bodyPr lIns="72000" tIns="72000" rIns="72000" bIns="72000">
            <a:normAutofit/>
          </a:bodyPr>
          <a:lstStyle>
            <a:lvl1pPr marL="8982" indent="0">
              <a:buClr>
                <a:schemeClr val="bg1"/>
              </a:buClr>
              <a:buSzPct val="60000"/>
              <a:buFontTx/>
              <a:buNone/>
              <a:defRPr sz="1200">
                <a:solidFill>
                  <a:schemeClr val="bg1"/>
                </a:solidFill>
                <a:latin typeface="+mn-lt"/>
              </a:defRPr>
            </a:lvl1pPr>
          </a:lstStyle>
          <a:p>
            <a:pPr lvl="0"/>
            <a:r>
              <a:rPr lang="en-US" dirty="0"/>
              <a:t>Topic</a:t>
            </a:r>
          </a:p>
          <a:p>
            <a:pPr lvl="0"/>
            <a:endParaRPr lang="en-US" dirty="0"/>
          </a:p>
        </p:txBody>
      </p:sp>
      <p:sp>
        <p:nvSpPr>
          <p:cNvPr id="5" name="Text Placeholder 11"/>
          <p:cNvSpPr>
            <a:spLocks noGrp="1"/>
          </p:cNvSpPr>
          <p:nvPr>
            <p:ph type="body" sz="quarter" idx="13" hasCustomPrompt="1"/>
          </p:nvPr>
        </p:nvSpPr>
        <p:spPr>
          <a:xfrm>
            <a:off x="2643912" y="2174400"/>
            <a:ext cx="1800000" cy="1800000"/>
          </a:xfrm>
          <a:solidFill>
            <a:srgbClr val="D02B1E"/>
          </a:solidFill>
          <a:ln>
            <a:noFill/>
          </a:ln>
        </p:spPr>
        <p:txBody>
          <a:bodyPr lIns="72000" tIns="72000" rIns="72000" bIns="72000">
            <a:normAutofit/>
          </a:bodyPr>
          <a:lstStyle>
            <a:lvl1pPr marL="8982" indent="0">
              <a:buClr>
                <a:schemeClr val="bg1"/>
              </a:buClr>
              <a:buSzPct val="60000"/>
              <a:buFont typeface="+mj-lt"/>
              <a:buNone/>
              <a:defRPr sz="1200">
                <a:solidFill>
                  <a:schemeClr val="bg1"/>
                </a:solidFill>
                <a:latin typeface="+mn-lt"/>
              </a:defRPr>
            </a:lvl1pPr>
          </a:lstStyle>
          <a:p>
            <a:pPr lvl="0"/>
            <a:r>
              <a:rPr lang="en-US" dirty="0"/>
              <a:t>Topic</a:t>
            </a:r>
          </a:p>
          <a:p>
            <a:pPr lvl="0"/>
            <a:endParaRPr lang="en-US" dirty="0"/>
          </a:p>
        </p:txBody>
      </p:sp>
      <p:sp>
        <p:nvSpPr>
          <p:cNvPr id="6" name="Text Placeholder 11"/>
          <p:cNvSpPr>
            <a:spLocks noGrp="1"/>
          </p:cNvSpPr>
          <p:nvPr>
            <p:ph type="body" sz="quarter" idx="14" hasCustomPrompt="1"/>
          </p:nvPr>
        </p:nvSpPr>
        <p:spPr>
          <a:xfrm>
            <a:off x="4697103" y="2174400"/>
            <a:ext cx="1800000" cy="1800000"/>
          </a:xfrm>
          <a:solidFill>
            <a:srgbClr val="D02B1E"/>
          </a:solidFill>
          <a:ln>
            <a:noFill/>
          </a:ln>
        </p:spPr>
        <p:txBody>
          <a:bodyPr lIns="72000" tIns="72000" rIns="72000" bIns="72000">
            <a:normAutofit/>
          </a:bodyPr>
          <a:lstStyle>
            <a:lvl1pPr marL="0" indent="0">
              <a:buClr>
                <a:schemeClr val="bg1"/>
              </a:buClr>
              <a:buSzPct val="60000"/>
              <a:buFontTx/>
              <a:buNone/>
              <a:defRPr sz="1200">
                <a:solidFill>
                  <a:schemeClr val="bg1"/>
                </a:solidFill>
                <a:latin typeface="+mn-lt"/>
              </a:defRPr>
            </a:lvl1pPr>
          </a:lstStyle>
          <a:p>
            <a:pPr lvl="0"/>
            <a:r>
              <a:rPr lang="en-US" dirty="0"/>
              <a:t>Topic</a:t>
            </a:r>
          </a:p>
          <a:p>
            <a:pPr lvl="0"/>
            <a:endParaRPr lang="en-US" dirty="0"/>
          </a:p>
        </p:txBody>
      </p:sp>
      <p:sp>
        <p:nvSpPr>
          <p:cNvPr id="7" name="Text Placeholder 11"/>
          <p:cNvSpPr>
            <a:spLocks noGrp="1"/>
          </p:cNvSpPr>
          <p:nvPr>
            <p:ph type="body" sz="quarter" idx="15" hasCustomPrompt="1"/>
          </p:nvPr>
        </p:nvSpPr>
        <p:spPr>
          <a:xfrm>
            <a:off x="6750293" y="2174400"/>
            <a:ext cx="1800000" cy="1800000"/>
          </a:xfrm>
          <a:solidFill>
            <a:srgbClr val="D02B1E"/>
          </a:solidFill>
          <a:ln>
            <a:noFill/>
          </a:ln>
        </p:spPr>
        <p:txBody>
          <a:bodyPr lIns="72000" tIns="72000" rIns="72000" bIns="72000">
            <a:normAutofit/>
          </a:bodyPr>
          <a:lstStyle>
            <a:lvl1pPr marL="0" indent="0">
              <a:buClr>
                <a:schemeClr val="bg1"/>
              </a:buClr>
              <a:buSzPct val="60000"/>
              <a:buFontTx/>
              <a:buNone/>
              <a:defRPr sz="1200">
                <a:solidFill>
                  <a:schemeClr val="bg1"/>
                </a:solidFill>
                <a:latin typeface="+mn-lt"/>
              </a:defRPr>
            </a:lvl1pPr>
          </a:lstStyle>
          <a:p>
            <a:pPr lvl="0"/>
            <a:r>
              <a:rPr lang="en-US" dirty="0"/>
              <a:t>Topic</a:t>
            </a:r>
          </a:p>
          <a:p>
            <a:pPr lvl="0"/>
            <a:endParaRPr lang="en-US" dirty="0"/>
          </a:p>
        </p:txBody>
      </p:sp>
      <p:sp>
        <p:nvSpPr>
          <p:cNvPr id="11" name="Titolo 8"/>
          <p:cNvSpPr>
            <a:spLocks noGrp="1"/>
          </p:cNvSpPr>
          <p:nvPr>
            <p:ph type="title" hasCustomPrompt="1"/>
          </p:nvPr>
        </p:nvSpPr>
        <p:spPr>
          <a:xfrm>
            <a:off x="2567712" y="264675"/>
            <a:ext cx="4106381" cy="837000"/>
          </a:xfrm>
        </p:spPr>
        <p:txBody>
          <a:bodyPr anchor="b" anchorCtr="0"/>
          <a:lstStyle>
            <a:lvl1pPr>
              <a:defRPr>
                <a:solidFill>
                  <a:srgbClr val="D02B1E"/>
                </a:solidFill>
              </a:defRPr>
            </a:lvl1pPr>
          </a:lstStyle>
          <a:p>
            <a:r>
              <a:rPr lang="en-US" dirty="0"/>
              <a:t>Click to edit title</a:t>
            </a:r>
          </a:p>
        </p:txBody>
      </p:sp>
      <p:sp>
        <p:nvSpPr>
          <p:cNvPr id="12" name="Segnaposto testo 11"/>
          <p:cNvSpPr>
            <a:spLocks noGrp="1"/>
          </p:cNvSpPr>
          <p:nvPr>
            <p:ph type="body" sz="quarter" idx="23" hasCustomPrompt="1"/>
          </p:nvPr>
        </p:nvSpPr>
        <p:spPr>
          <a:xfrm>
            <a:off x="2566988" y="1101725"/>
            <a:ext cx="4106862" cy="717550"/>
          </a:xfrm>
        </p:spPr>
        <p:txBody>
          <a:bodyPr>
            <a:normAutofit/>
          </a:bodyPr>
          <a:lstStyle>
            <a:lvl1pPr marL="0" marR="0" indent="0" algn="l" defTabSz="685734" rtl="0" eaLnBrk="1" fontAlgn="auto" latinLnBrk="0" hangingPunct="1">
              <a:lnSpc>
                <a:spcPts val="1800"/>
              </a:lnSpc>
              <a:spcBef>
                <a:spcPts val="600"/>
              </a:spcBef>
              <a:spcAft>
                <a:spcPts val="600"/>
              </a:spcAft>
              <a:buClr>
                <a:srgbClr val="0094FF"/>
              </a:buClr>
              <a:buSzPct val="140000"/>
              <a:buFont typeface="Wingdings" panose="05000000000000000000" pitchFamily="2" charset="2"/>
              <a:buNone/>
              <a:tabLst/>
              <a:defRPr sz="1400"/>
            </a:lvl1pPr>
          </a:lstStyle>
          <a:p>
            <a:pPr marL="0" marR="0" lvl="0" indent="0" algn="l" defTabSz="685734" rtl="0" eaLnBrk="1" fontAlgn="auto" latinLnBrk="0" hangingPunct="1">
              <a:lnSpc>
                <a:spcPts val="1800"/>
              </a:lnSpc>
              <a:spcBef>
                <a:spcPts val="600"/>
              </a:spcBef>
              <a:spcAft>
                <a:spcPts val="600"/>
              </a:spcAft>
              <a:buClr>
                <a:srgbClr val="0094FF"/>
              </a:buClr>
              <a:buSzPct val="140000"/>
              <a:buFont typeface="Wingdings" panose="05000000000000000000" pitchFamily="2" charset="2"/>
              <a:buNone/>
              <a:tabLst/>
              <a:defRPr/>
            </a:pPr>
            <a:r>
              <a:rPr lang="en-US" dirty="0"/>
              <a:t>Click to edit subtitle</a:t>
            </a:r>
          </a:p>
          <a:p>
            <a:pPr lvl="0"/>
            <a:endParaRPr lang="en-US" dirty="0"/>
          </a:p>
        </p:txBody>
      </p:sp>
    </p:spTree>
    <p:extLst>
      <p:ext uri="{BB962C8B-B14F-4D97-AF65-F5344CB8AC3E}">
        <p14:creationId xmlns:p14="http://schemas.microsoft.com/office/powerpoint/2010/main" val="241701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Multi-topic Slide with Img Background">
    <p:spTree>
      <p:nvGrpSpPr>
        <p:cNvPr id="1" name=""/>
        <p:cNvGrpSpPr/>
        <p:nvPr/>
      </p:nvGrpSpPr>
      <p:grpSpPr>
        <a:xfrm>
          <a:off x="0" y="0"/>
          <a:ext cx="0" cy="0"/>
          <a:chOff x="0" y="0"/>
          <a:chExt cx="0" cy="0"/>
        </a:xfrm>
      </p:grpSpPr>
      <p:sp>
        <p:nvSpPr>
          <p:cNvPr id="3" name="Segnaposto immagine 2"/>
          <p:cNvSpPr>
            <a:spLocks noGrp="1"/>
          </p:cNvSpPr>
          <p:nvPr>
            <p:ph type="pic" sz="quarter" idx="22" hasCustomPrompt="1"/>
          </p:nvPr>
        </p:nvSpPr>
        <p:spPr>
          <a:xfrm>
            <a:off x="0" y="0"/>
            <a:ext cx="9144000" cy="5143499"/>
          </a:xfrm>
        </p:spPr>
        <p:txBody>
          <a:bodyPr/>
          <a:lstStyle>
            <a:lvl1pPr marL="36000" indent="0">
              <a:buNone/>
              <a:defRPr/>
            </a:lvl1pPr>
          </a:lstStyle>
          <a:p>
            <a:r>
              <a:rPr lang="it-IT" dirty="0" err="1"/>
              <a:t>Img</a:t>
            </a:r>
            <a:endParaRPr lang="en-US" dirty="0"/>
          </a:p>
        </p:txBody>
      </p:sp>
      <p:sp>
        <p:nvSpPr>
          <p:cNvPr id="4" name="Text Placeholder 11"/>
          <p:cNvSpPr>
            <a:spLocks noGrp="1"/>
          </p:cNvSpPr>
          <p:nvPr>
            <p:ph type="body" sz="quarter" idx="12" hasCustomPrompt="1"/>
          </p:nvPr>
        </p:nvSpPr>
        <p:spPr>
          <a:xfrm>
            <a:off x="590723" y="2175190"/>
            <a:ext cx="1800000" cy="1800000"/>
          </a:xfrm>
          <a:solidFill>
            <a:srgbClr val="CEDC00">
              <a:alpha val="22000"/>
            </a:srgbClr>
          </a:solidFill>
          <a:ln>
            <a:noFill/>
          </a:ln>
        </p:spPr>
        <p:txBody>
          <a:bodyPr lIns="72000" tIns="72000" rIns="72000" bIns="72000">
            <a:normAutofit/>
          </a:bodyPr>
          <a:lstStyle>
            <a:lvl1pPr marL="0" indent="0">
              <a:buClr>
                <a:srgbClr val="CEDC00"/>
              </a:buClr>
              <a:buSzPct val="60000"/>
              <a:buFontTx/>
              <a:buNone/>
              <a:defRPr sz="1200">
                <a:solidFill>
                  <a:srgbClr val="CEDC00"/>
                </a:solidFill>
                <a:latin typeface="+mn-lt"/>
              </a:defRPr>
            </a:lvl1pPr>
          </a:lstStyle>
          <a:p>
            <a:pPr lvl="0"/>
            <a:r>
              <a:rPr lang="en-US" dirty="0"/>
              <a:t>Topic</a:t>
            </a:r>
          </a:p>
          <a:p>
            <a:pPr lvl="0"/>
            <a:endParaRPr lang="en-US" dirty="0"/>
          </a:p>
        </p:txBody>
      </p:sp>
      <p:sp>
        <p:nvSpPr>
          <p:cNvPr id="5" name="Text Placeholder 11"/>
          <p:cNvSpPr>
            <a:spLocks noGrp="1"/>
          </p:cNvSpPr>
          <p:nvPr>
            <p:ph type="body" sz="quarter" idx="13" hasCustomPrompt="1"/>
          </p:nvPr>
        </p:nvSpPr>
        <p:spPr>
          <a:xfrm>
            <a:off x="2643912" y="2175190"/>
            <a:ext cx="1800000" cy="1800000"/>
          </a:xfrm>
          <a:solidFill>
            <a:srgbClr val="FF5A00">
              <a:alpha val="22000"/>
            </a:srgbClr>
          </a:solidFill>
          <a:ln>
            <a:noFill/>
          </a:ln>
        </p:spPr>
        <p:txBody>
          <a:bodyPr lIns="72000" tIns="72000" rIns="72000" bIns="72000">
            <a:normAutofit/>
          </a:bodyPr>
          <a:lstStyle>
            <a:lvl1pPr marL="0" indent="0">
              <a:buClr>
                <a:srgbClr val="FF5A00"/>
              </a:buClr>
              <a:buSzPct val="60000"/>
              <a:buFontTx/>
              <a:buNone/>
              <a:defRPr sz="1200">
                <a:solidFill>
                  <a:srgbClr val="FF5A00"/>
                </a:solidFill>
                <a:latin typeface="+mn-lt"/>
              </a:defRPr>
            </a:lvl1pPr>
          </a:lstStyle>
          <a:p>
            <a:pPr lvl="0"/>
            <a:r>
              <a:rPr lang="en-US" dirty="0"/>
              <a:t>Topic</a:t>
            </a:r>
          </a:p>
          <a:p>
            <a:pPr lvl="0"/>
            <a:endParaRPr lang="en-US" dirty="0"/>
          </a:p>
        </p:txBody>
      </p:sp>
      <p:sp>
        <p:nvSpPr>
          <p:cNvPr id="6" name="Text Placeholder 11"/>
          <p:cNvSpPr>
            <a:spLocks noGrp="1"/>
          </p:cNvSpPr>
          <p:nvPr>
            <p:ph type="body" sz="quarter" idx="14" hasCustomPrompt="1"/>
          </p:nvPr>
        </p:nvSpPr>
        <p:spPr>
          <a:xfrm>
            <a:off x="4697103" y="2175190"/>
            <a:ext cx="1800000" cy="1800000"/>
          </a:xfrm>
          <a:solidFill>
            <a:srgbClr val="FF0578">
              <a:alpha val="22000"/>
            </a:srgbClr>
          </a:solidFill>
          <a:ln>
            <a:noFill/>
          </a:ln>
        </p:spPr>
        <p:txBody>
          <a:bodyPr lIns="72000" tIns="72000" rIns="72000" bIns="72000">
            <a:normAutofit/>
          </a:bodyPr>
          <a:lstStyle>
            <a:lvl1pPr marL="0" indent="0">
              <a:buClr>
                <a:srgbClr val="FF0578"/>
              </a:buClr>
              <a:buSzPct val="60000"/>
              <a:buFontTx/>
              <a:buNone/>
              <a:defRPr sz="1200">
                <a:solidFill>
                  <a:srgbClr val="FF0578"/>
                </a:solidFill>
                <a:latin typeface="+mn-lt"/>
              </a:defRPr>
            </a:lvl1pPr>
          </a:lstStyle>
          <a:p>
            <a:pPr lvl="0"/>
            <a:r>
              <a:rPr lang="en-US" dirty="0"/>
              <a:t>Topic</a:t>
            </a:r>
          </a:p>
          <a:p>
            <a:pPr lvl="0"/>
            <a:endParaRPr lang="en-US" dirty="0"/>
          </a:p>
        </p:txBody>
      </p:sp>
      <p:sp>
        <p:nvSpPr>
          <p:cNvPr id="7" name="Text Placeholder 11"/>
          <p:cNvSpPr>
            <a:spLocks noGrp="1"/>
          </p:cNvSpPr>
          <p:nvPr>
            <p:ph type="body" sz="quarter" idx="15" hasCustomPrompt="1"/>
          </p:nvPr>
        </p:nvSpPr>
        <p:spPr>
          <a:xfrm>
            <a:off x="6750293" y="2175190"/>
            <a:ext cx="1800000" cy="1800000"/>
          </a:xfrm>
          <a:solidFill>
            <a:srgbClr val="0096FF">
              <a:alpha val="22000"/>
            </a:srgbClr>
          </a:solidFill>
          <a:ln>
            <a:noFill/>
          </a:ln>
        </p:spPr>
        <p:txBody>
          <a:bodyPr lIns="72000" tIns="72000" rIns="72000" bIns="72000">
            <a:normAutofit/>
          </a:bodyPr>
          <a:lstStyle>
            <a:lvl1pPr marL="0" indent="0">
              <a:buClr>
                <a:srgbClr val="0096FF"/>
              </a:buClr>
              <a:buSzPct val="60000"/>
              <a:buFontTx/>
              <a:buNone/>
              <a:defRPr sz="1200">
                <a:solidFill>
                  <a:srgbClr val="0096FF"/>
                </a:solidFill>
                <a:latin typeface="+mn-lt"/>
              </a:defRPr>
            </a:lvl1pPr>
          </a:lstStyle>
          <a:p>
            <a:pPr lvl="0"/>
            <a:r>
              <a:rPr lang="en-US" dirty="0"/>
              <a:t>Topic</a:t>
            </a:r>
          </a:p>
          <a:p>
            <a:pPr lvl="0"/>
            <a:endParaRPr lang="en-US" dirty="0"/>
          </a:p>
        </p:txBody>
      </p:sp>
      <p:sp>
        <p:nvSpPr>
          <p:cNvPr id="9" name="Titolo 8"/>
          <p:cNvSpPr>
            <a:spLocks noGrp="1"/>
          </p:cNvSpPr>
          <p:nvPr>
            <p:ph type="title" hasCustomPrompt="1"/>
          </p:nvPr>
        </p:nvSpPr>
        <p:spPr>
          <a:xfrm>
            <a:off x="2567712" y="264675"/>
            <a:ext cx="4106381" cy="837000"/>
          </a:xfrm>
        </p:spPr>
        <p:txBody>
          <a:bodyPr anchor="b" anchorCtr="0"/>
          <a:lstStyle>
            <a:lvl1pPr>
              <a:defRPr>
                <a:solidFill>
                  <a:srgbClr val="32334B"/>
                </a:solidFill>
              </a:defRPr>
            </a:lvl1pPr>
          </a:lstStyle>
          <a:p>
            <a:r>
              <a:rPr lang="it-IT" dirty="0"/>
              <a:t>Click to </a:t>
            </a:r>
            <a:r>
              <a:rPr lang="it-IT" dirty="0" err="1"/>
              <a:t>edit</a:t>
            </a:r>
            <a:r>
              <a:rPr lang="it-IT" dirty="0"/>
              <a:t> </a:t>
            </a:r>
            <a:r>
              <a:rPr lang="it-IT" dirty="0" err="1"/>
              <a:t>title</a:t>
            </a:r>
            <a:endParaRPr lang="en-US" dirty="0"/>
          </a:p>
        </p:txBody>
      </p:sp>
      <p:sp>
        <p:nvSpPr>
          <p:cNvPr id="12" name="Segnaposto testo 11"/>
          <p:cNvSpPr>
            <a:spLocks noGrp="1"/>
          </p:cNvSpPr>
          <p:nvPr>
            <p:ph type="body" sz="quarter" idx="23" hasCustomPrompt="1"/>
          </p:nvPr>
        </p:nvSpPr>
        <p:spPr>
          <a:xfrm>
            <a:off x="2566988" y="1101725"/>
            <a:ext cx="4106862" cy="717550"/>
          </a:xfrm>
        </p:spPr>
        <p:txBody>
          <a:bodyPr>
            <a:normAutofit/>
          </a:bodyPr>
          <a:lstStyle>
            <a:lvl1pPr marL="0" indent="0">
              <a:buNone/>
              <a:defRPr sz="1400">
                <a:solidFill>
                  <a:srgbClr val="32334B"/>
                </a:solidFill>
              </a:defRPr>
            </a:lvl1pPr>
          </a:lstStyle>
          <a:p>
            <a:pPr lvl="0"/>
            <a:r>
              <a:rPr lang="en-US" dirty="0"/>
              <a:t>Click to edit subtitle</a:t>
            </a:r>
          </a:p>
        </p:txBody>
      </p:sp>
    </p:spTree>
    <p:extLst>
      <p:ext uri="{BB962C8B-B14F-4D97-AF65-F5344CB8AC3E}">
        <p14:creationId xmlns:p14="http://schemas.microsoft.com/office/powerpoint/2010/main" val="113996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Divider">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91583" y="1321313"/>
            <a:ext cx="3240000" cy="3240000"/>
          </a:xfrm>
          <a:solidFill>
            <a:srgbClr val="D02B1E"/>
          </a:solidFill>
          <a:ln>
            <a:noFill/>
            <a:prstDash val="dash"/>
          </a:ln>
        </p:spPr>
        <p:txBody>
          <a:bodyPr lIns="252000" tIns="252000" rIns="216000" bIns="252000" anchor="ctr" anchorCtr="0"/>
          <a:lstStyle>
            <a:lvl1pPr>
              <a:defRPr sz="28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13773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Title/Divider Color Band">
    <p:bg>
      <p:bgPr>
        <a:solidFill>
          <a:schemeClr val="bg1">
            <a:lumMod val="95000"/>
          </a:schemeClr>
        </a:solidFill>
        <a:effectLst/>
      </p:bgPr>
    </p:bg>
    <p:spTree>
      <p:nvGrpSpPr>
        <p:cNvPr id="1" name=""/>
        <p:cNvGrpSpPr/>
        <p:nvPr/>
      </p:nvGrpSpPr>
      <p:grpSpPr>
        <a:xfrm>
          <a:off x="0" y="0"/>
          <a:ext cx="0" cy="0"/>
          <a:chOff x="0" y="0"/>
          <a:chExt cx="0" cy="0"/>
        </a:xfrm>
      </p:grpSpPr>
      <p:sp>
        <p:nvSpPr>
          <p:cNvPr id="21" name="Titolo 1"/>
          <p:cNvSpPr>
            <a:spLocks noGrp="1"/>
          </p:cNvSpPr>
          <p:nvPr>
            <p:ph type="title" hasCustomPrompt="1"/>
          </p:nvPr>
        </p:nvSpPr>
        <p:spPr>
          <a:xfrm>
            <a:off x="0" y="2043508"/>
            <a:ext cx="9144000" cy="1260000"/>
          </a:xfrm>
          <a:solidFill>
            <a:srgbClr val="D02B1E"/>
          </a:solidFill>
        </p:spPr>
        <p:txBody>
          <a:bodyPr lIns="540000" rIns="540000" anchor="ctr" anchorCtr="0"/>
          <a:lstStyle>
            <a:lvl1pPr algn="ctr">
              <a:defRPr sz="2800">
                <a:solidFill>
                  <a:schemeClr val="bg1"/>
                </a:solidFill>
              </a:defRPr>
            </a:lvl1pPr>
          </a:lstStyle>
          <a:p>
            <a:r>
              <a:rPr lang="it-IT" dirty="0"/>
              <a:t>Click to </a:t>
            </a:r>
            <a:r>
              <a:rPr lang="it-IT" dirty="0" err="1"/>
              <a:t>edit</a:t>
            </a:r>
            <a:r>
              <a:rPr lang="it-IT" dirty="0"/>
              <a:t> </a:t>
            </a:r>
            <a:r>
              <a:rPr lang="it-IT" dirty="0" err="1"/>
              <a:t>title</a:t>
            </a:r>
            <a:endParaRPr lang="en-US" dirty="0"/>
          </a:p>
        </p:txBody>
      </p:sp>
    </p:spTree>
    <p:extLst>
      <p:ext uri="{BB962C8B-B14F-4D97-AF65-F5344CB8AC3E}">
        <p14:creationId xmlns:p14="http://schemas.microsoft.com/office/powerpoint/2010/main" val="14400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Title/Divider with Image and Color Band">
    <p:bg>
      <p:bgPr>
        <a:solidFill>
          <a:schemeClr val="bg1">
            <a:lumMod val="95000"/>
          </a:schemeClr>
        </a:solidFill>
        <a:effectLst/>
      </p:bgPr>
    </p:bg>
    <p:spTree>
      <p:nvGrpSpPr>
        <p:cNvPr id="1" name=""/>
        <p:cNvGrpSpPr/>
        <p:nvPr/>
      </p:nvGrpSpPr>
      <p:grpSpPr>
        <a:xfrm>
          <a:off x="0" y="0"/>
          <a:ext cx="0" cy="0"/>
          <a:chOff x="0" y="0"/>
          <a:chExt cx="0" cy="0"/>
        </a:xfrm>
      </p:grpSpPr>
      <p:sp>
        <p:nvSpPr>
          <p:cNvPr id="14" name="Titolo 1"/>
          <p:cNvSpPr>
            <a:spLocks noGrp="1"/>
          </p:cNvSpPr>
          <p:nvPr>
            <p:ph type="title" hasCustomPrompt="1"/>
          </p:nvPr>
        </p:nvSpPr>
        <p:spPr>
          <a:xfrm>
            <a:off x="0" y="3041653"/>
            <a:ext cx="9144000" cy="1260000"/>
          </a:xfrm>
          <a:solidFill>
            <a:srgbClr val="D02B1E">
              <a:alpha val="60000"/>
            </a:srgbClr>
          </a:solidFill>
        </p:spPr>
        <p:txBody>
          <a:bodyPr lIns="540000" rIns="540000" anchor="ctr" anchorCtr="0"/>
          <a:lstStyle>
            <a:lvl1pPr algn="ctr">
              <a:defRPr sz="2800">
                <a:solidFill>
                  <a:schemeClr val="bg1"/>
                </a:solidFill>
              </a:defRPr>
            </a:lvl1pPr>
          </a:lstStyle>
          <a:p>
            <a:r>
              <a:rPr lang="it-IT" dirty="0"/>
              <a:t>Click to </a:t>
            </a:r>
            <a:r>
              <a:rPr lang="it-IT" dirty="0" err="1"/>
              <a:t>edit</a:t>
            </a:r>
            <a:r>
              <a:rPr lang="it-IT" dirty="0"/>
              <a:t> </a:t>
            </a:r>
            <a:r>
              <a:rPr lang="it-IT" dirty="0" err="1"/>
              <a:t>title</a:t>
            </a:r>
            <a:endParaRPr lang="en-US" dirty="0"/>
          </a:p>
        </p:txBody>
      </p:sp>
    </p:spTree>
    <p:extLst>
      <p:ext uri="{BB962C8B-B14F-4D97-AF65-F5344CB8AC3E}">
        <p14:creationId xmlns:p14="http://schemas.microsoft.com/office/powerpoint/2010/main" val="314987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Divider with Caption Split">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309083" y="1088704"/>
            <a:ext cx="3240000" cy="3240000"/>
          </a:xfrm>
          <a:solidFill>
            <a:srgbClr val="D02B1E"/>
          </a:solidFill>
        </p:spPr>
        <p:txBody>
          <a:bodyPr lIns="216000" tIns="252000" rIns="252000" bIns="252000"/>
          <a:lstStyle>
            <a:lvl1pPr algn="r">
              <a:defRPr sz="2800">
                <a:solidFill>
                  <a:schemeClr val="bg1"/>
                </a:solidFill>
              </a:defRPr>
            </a:lvl1pPr>
          </a:lstStyle>
          <a:p>
            <a:r>
              <a:rPr lang="it-IT" dirty="0"/>
              <a:t>Click to </a:t>
            </a:r>
            <a:r>
              <a:rPr lang="it-IT" dirty="0" err="1"/>
              <a:t>edit</a:t>
            </a:r>
            <a:r>
              <a:rPr lang="it-IT" dirty="0"/>
              <a:t> </a:t>
            </a:r>
            <a:r>
              <a:rPr lang="it-IT" dirty="0" err="1"/>
              <a:t>title</a:t>
            </a:r>
            <a:endParaRPr lang="en-US" dirty="0"/>
          </a:p>
        </p:txBody>
      </p:sp>
    </p:spTree>
    <p:extLst>
      <p:ext uri="{BB962C8B-B14F-4D97-AF65-F5344CB8AC3E}">
        <p14:creationId xmlns:p14="http://schemas.microsoft.com/office/powerpoint/2010/main" val="29889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Sub/Body">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solidFill>
                  <a:srgbClr val="D02B1E"/>
                </a:solidFill>
              </a:defRPr>
            </a:lvl1pPr>
          </a:lstStyle>
          <a:p>
            <a:r>
              <a:rPr lang="en-US" dirty="0"/>
              <a:t>Click to edit title (one line only)</a:t>
            </a:r>
          </a:p>
        </p:txBody>
      </p:sp>
      <p:sp>
        <p:nvSpPr>
          <p:cNvPr id="9" name="Segnaposto testo 8"/>
          <p:cNvSpPr>
            <a:spLocks noGrp="1"/>
          </p:cNvSpPr>
          <p:nvPr>
            <p:ph type="body" sz="quarter" idx="10" hasCustomPrompt="1"/>
          </p:nvPr>
        </p:nvSpPr>
        <p:spPr>
          <a:xfrm>
            <a:off x="432000" y="1120500"/>
            <a:ext cx="8280400" cy="3264300"/>
          </a:xfrm>
        </p:spPr>
        <p:txBody>
          <a:bodyPr/>
          <a:lstStyle>
            <a:lvl1pPr marL="36000" indent="0">
              <a:buNone/>
              <a:defRPr>
                <a:solidFill>
                  <a:srgbClr val="32334B"/>
                </a:solidFill>
              </a:defRPr>
            </a:lvl1pPr>
          </a:lstStyle>
          <a:p>
            <a:pPr lvl="0"/>
            <a:r>
              <a:rPr lang="it-IT" dirty="0"/>
              <a:t>Click to </a:t>
            </a:r>
            <a:r>
              <a:rPr lang="it-IT" dirty="0" err="1"/>
              <a:t>edit</a:t>
            </a:r>
            <a:r>
              <a:rPr lang="it-IT" dirty="0"/>
              <a:t> text</a:t>
            </a:r>
          </a:p>
        </p:txBody>
      </p:sp>
      <p:sp>
        <p:nvSpPr>
          <p:cNvPr id="13" name="Segnaposto testo 4"/>
          <p:cNvSpPr>
            <a:spLocks noGrp="1"/>
          </p:cNvSpPr>
          <p:nvPr>
            <p:ph type="body" sz="quarter" idx="15" hasCustomPrompt="1"/>
          </p:nvPr>
        </p:nvSpPr>
        <p:spPr>
          <a:xfrm>
            <a:off x="431576" y="608373"/>
            <a:ext cx="5166564" cy="481239"/>
          </a:xfrm>
        </p:spPr>
        <p:txBody>
          <a:bodyPr>
            <a:normAutofit/>
          </a:bodyPr>
          <a:lstStyle>
            <a:lvl1pPr marL="35995" indent="0">
              <a:buNone/>
              <a:defRPr sz="1100">
                <a:solidFill>
                  <a:srgbClr val="32334B"/>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196399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Sub/Bullets">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solidFill>
                  <a:srgbClr val="D02B1E"/>
                </a:solidFill>
              </a:defRPr>
            </a:lvl1pPr>
          </a:lstStyle>
          <a:p>
            <a:r>
              <a:rPr lang="en-US" dirty="0"/>
              <a:t>Click to edit title (one line only)</a:t>
            </a:r>
          </a:p>
        </p:txBody>
      </p:sp>
      <p:sp>
        <p:nvSpPr>
          <p:cNvPr id="9" name="Segnaposto testo 8"/>
          <p:cNvSpPr>
            <a:spLocks noGrp="1"/>
          </p:cNvSpPr>
          <p:nvPr>
            <p:ph type="body" sz="quarter" idx="10" hasCustomPrompt="1"/>
          </p:nvPr>
        </p:nvSpPr>
        <p:spPr>
          <a:xfrm>
            <a:off x="432000" y="1120500"/>
            <a:ext cx="8280400" cy="3264300"/>
          </a:xfrm>
        </p:spPr>
        <p:txBody>
          <a:bodyPr/>
          <a:lstStyle>
            <a:lvl1pPr>
              <a:buClr>
                <a:srgbClr val="D02B1E"/>
              </a:buClr>
              <a:defRPr/>
            </a:lvl1pPr>
            <a:lvl2pPr>
              <a:buClr>
                <a:srgbClr val="D02B1E"/>
              </a:buClr>
              <a:defRPr/>
            </a:lvl2pPr>
            <a:lvl3pPr>
              <a:buClr>
                <a:srgbClr val="D02B1E"/>
              </a:buClr>
              <a:defRPr/>
            </a:lvl3pPr>
            <a:lvl4pPr marL="1227481" indent="-171450">
              <a:buClr>
                <a:srgbClr val="D02B1E"/>
              </a:buClr>
              <a:buFont typeface="Wingdings" panose="05000000000000000000" pitchFamily="2" charset="2"/>
              <a:buChar char="§"/>
              <a:defRPr/>
            </a:lvl4pPr>
            <a:lvl5pPr marL="1577546" indent="-171450">
              <a:buClr>
                <a:srgbClr val="D02B1E"/>
              </a:buClr>
              <a:buFont typeface="Wingdings" panose="05000000000000000000" pitchFamily="2" charset="2"/>
              <a:buChar char="§"/>
              <a:defRPr/>
            </a:lvl5pPr>
          </a:lstStyle>
          <a:p>
            <a:pPr lvl="0"/>
            <a:r>
              <a:rPr lang="en-US" dirty="0"/>
              <a:t>Click to edit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11" name="Segnaposto testo 4"/>
          <p:cNvSpPr>
            <a:spLocks noGrp="1"/>
          </p:cNvSpPr>
          <p:nvPr>
            <p:ph type="body" sz="quarter" idx="15" hasCustomPrompt="1"/>
          </p:nvPr>
        </p:nvSpPr>
        <p:spPr>
          <a:xfrm>
            <a:off x="431576" y="608373"/>
            <a:ext cx="5166564" cy="481239"/>
          </a:xfrm>
        </p:spPr>
        <p:txBody>
          <a:bodyPr>
            <a:normAutofit/>
          </a:bodyPr>
          <a:lstStyle>
            <a:lvl1pPr marL="35995" indent="0">
              <a:buNone/>
              <a:defRPr sz="1100">
                <a:latin typeface="+mn-lt"/>
              </a:defRPr>
            </a:lvl1pPr>
          </a:lstStyle>
          <a:p>
            <a:pPr lvl="0"/>
            <a:r>
              <a:rPr lang="en-US" dirty="0"/>
              <a:t>Click to edit optional subtitle</a:t>
            </a:r>
          </a:p>
        </p:txBody>
      </p:sp>
    </p:spTree>
    <p:extLst>
      <p:ext uri="{BB962C8B-B14F-4D97-AF65-F5344CB8AC3E}">
        <p14:creationId xmlns:p14="http://schemas.microsoft.com/office/powerpoint/2010/main" val="410390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050" name="Picture 2" descr="https://c1.staticflickr.com/3/2568/4091338317_885720a154_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6508"/>
            <a:ext cx="9144000" cy="608111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userDrawn="1"/>
        </p:nvSpPr>
        <p:spPr>
          <a:xfrm>
            <a:off x="0" y="-956508"/>
            <a:ext cx="9144000" cy="6100008"/>
          </a:xfrm>
          <a:prstGeom prst="rect">
            <a:avLst/>
          </a:prstGeom>
          <a:solidFill>
            <a:srgbClr val="0F3B5E">
              <a:alpha val="69804"/>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275"/>
          </a:p>
        </p:txBody>
      </p:sp>
      <p:sp>
        <p:nvSpPr>
          <p:cNvPr id="2" name="Titolo 1"/>
          <p:cNvSpPr>
            <a:spLocks noGrp="1"/>
          </p:cNvSpPr>
          <p:nvPr>
            <p:ph type="title" hasCustomPrompt="1"/>
          </p:nvPr>
        </p:nvSpPr>
        <p:spPr>
          <a:xfrm>
            <a:off x="630000" y="2133000"/>
            <a:ext cx="7887600" cy="993600"/>
          </a:xfrm>
        </p:spPr>
        <p:txBody>
          <a:bodyPr/>
          <a:lstStyle>
            <a:lvl1pPr algn="ctr">
              <a:defRPr>
                <a:solidFill>
                  <a:schemeClr val="bg1"/>
                </a:solidFill>
              </a:defRPr>
            </a:lvl1pPr>
          </a:lstStyle>
          <a:p>
            <a:r>
              <a:rPr lang="it-IT" dirty="0"/>
              <a:t>Thanks.</a:t>
            </a:r>
            <a:endParaRPr lang="en-US" dirty="0"/>
          </a:p>
        </p:txBody>
      </p:sp>
    </p:spTree>
    <p:extLst>
      <p:ext uri="{BB962C8B-B14F-4D97-AF65-F5344CB8AC3E}">
        <p14:creationId xmlns:p14="http://schemas.microsoft.com/office/powerpoint/2010/main" val="219925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600" y="83700"/>
            <a:ext cx="8280000" cy="837000"/>
          </a:xfrm>
          <a:prstGeom prst="rect">
            <a:avLst/>
          </a:prstGeom>
        </p:spPr>
        <p:txBody>
          <a:bodyPr vert="horz" lIns="91440" tIns="45720" rIns="91440" bIns="45720" rtlCol="0" anchor="ctr">
            <a:noAutofit/>
          </a:bodyPr>
          <a:lstStyle/>
          <a:p>
            <a:r>
              <a:rPr lang="it-IT" dirty="0"/>
              <a:t>Click to </a:t>
            </a:r>
            <a:r>
              <a:rPr lang="it-IT" dirty="0" err="1"/>
              <a:t>edit</a:t>
            </a:r>
            <a:r>
              <a:rPr lang="it-IT" dirty="0"/>
              <a:t> </a:t>
            </a:r>
            <a:r>
              <a:rPr lang="it-IT" dirty="0" err="1"/>
              <a:t>title</a:t>
            </a:r>
            <a:endParaRPr lang="en-US" dirty="0"/>
          </a:p>
        </p:txBody>
      </p:sp>
      <p:sp>
        <p:nvSpPr>
          <p:cNvPr id="3" name="Text Placeholder 2"/>
          <p:cNvSpPr>
            <a:spLocks noGrp="1"/>
          </p:cNvSpPr>
          <p:nvPr>
            <p:ph type="body" idx="1"/>
          </p:nvPr>
        </p:nvSpPr>
        <p:spPr>
          <a:xfrm>
            <a:off x="432000" y="1120500"/>
            <a:ext cx="8280000" cy="3263504"/>
          </a:xfrm>
          <a:prstGeom prst="rect">
            <a:avLst/>
          </a:prstGeom>
        </p:spPr>
        <p:txBody>
          <a:bodyPr vert="horz" lIns="91440" tIns="45720" rIns="91440" bIns="45720" rtlCol="0">
            <a:normAutofit/>
          </a:bodyPr>
          <a:lstStyle/>
          <a:p>
            <a:pPr lvl="0"/>
            <a:r>
              <a:rPr lang="it-IT" dirty="0"/>
              <a:t>Click to </a:t>
            </a:r>
            <a:r>
              <a:rPr lang="it-IT" dirty="0" err="1"/>
              <a:t>edit</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pic>
        <p:nvPicPr>
          <p:cNvPr id="5" name="Picture 4" descr="Related image">
            <a:extLst>
              <a:ext uri="{FF2B5EF4-FFF2-40B4-BE49-F238E27FC236}">
                <a16:creationId xmlns:a16="http://schemas.microsoft.com/office/drawing/2014/main" xmlns="" id="{2AEB11DE-53C1-47AD-9422-FA522D56279C}"/>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056519" y="6016"/>
            <a:ext cx="1902421" cy="93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99012"/>
      </p:ext>
    </p:extLst>
  </p:cSld>
  <p:clrMap bg1="lt1" tx1="dk1" bg2="lt2" tx2="dk2" accent1="accent1" accent2="accent2" accent3="accent3" accent4="accent4" accent5="accent5" accent6="accent6" hlink="hlink" folHlink="folHlink"/>
  <p:sldLayoutIdLst>
    <p:sldLayoutId id="2147483683" r:id="rId1"/>
    <p:sldLayoutId id="2147483714" r:id="rId2"/>
    <p:sldLayoutId id="2147483682" r:id="rId3"/>
    <p:sldLayoutId id="2147483707" r:id="rId4"/>
    <p:sldLayoutId id="2147483704" r:id="rId5"/>
    <p:sldLayoutId id="2147483715" r:id="rId6"/>
    <p:sldLayoutId id="2147483686" r:id="rId7"/>
    <p:sldLayoutId id="2147483747" r:id="rId8"/>
    <p:sldLayoutId id="2147483698" r:id="rId9"/>
  </p:sldLayoutIdLst>
  <p:hf sldNum="0" hdr="0" dt="0"/>
  <p:txStyles>
    <p:titleStyle>
      <a:lvl1pPr algn="l" defTabSz="685734" rtl="0" eaLnBrk="1" latinLnBrk="0" hangingPunct="1">
        <a:lnSpc>
          <a:spcPct val="90000"/>
        </a:lnSpc>
        <a:spcBef>
          <a:spcPct val="0"/>
        </a:spcBef>
        <a:buNone/>
        <a:defRPr sz="2800" b="0" kern="1200">
          <a:solidFill>
            <a:srgbClr val="D02B1E"/>
          </a:solidFill>
          <a:latin typeface="Webnar Medium" panose="00000600000000000000" pitchFamily="2" charset="0"/>
          <a:ea typeface="+mj-ea"/>
          <a:cs typeface="+mj-cs"/>
        </a:defRPr>
      </a:lvl1pPr>
    </p:titleStyle>
    <p:bodyStyle>
      <a:lvl1pPr marL="216000" indent="-180000" algn="l" defTabSz="685734" rtl="0" eaLnBrk="1" latinLnBrk="0" hangingPunct="1">
        <a:lnSpc>
          <a:spcPts val="1800"/>
        </a:lnSpc>
        <a:spcBef>
          <a:spcPts val="600"/>
        </a:spcBef>
        <a:spcAft>
          <a:spcPts val="600"/>
        </a:spcAft>
        <a:buClr>
          <a:srgbClr val="D02B1E"/>
        </a:buClr>
        <a:buSzPct val="140000"/>
        <a:buFont typeface="Wingdings" panose="05000000000000000000" pitchFamily="2" charset="2"/>
        <a:buChar char="§"/>
        <a:defRPr sz="1400" kern="1200">
          <a:solidFill>
            <a:srgbClr val="32334B"/>
          </a:solidFill>
          <a:latin typeface="+mn-lt"/>
          <a:ea typeface="+mn-ea"/>
          <a:cs typeface="+mn-cs"/>
        </a:defRPr>
      </a:lvl1pPr>
      <a:lvl2pPr marL="514302" indent="-180000" algn="l" defTabSz="685734" rtl="0" eaLnBrk="1" latinLnBrk="0" hangingPunct="1">
        <a:lnSpc>
          <a:spcPts val="1400"/>
        </a:lnSpc>
        <a:spcBef>
          <a:spcPts val="300"/>
        </a:spcBef>
        <a:spcAft>
          <a:spcPts val="300"/>
        </a:spcAft>
        <a:buClr>
          <a:srgbClr val="D02B1E"/>
        </a:buClr>
        <a:buSzPct val="140000"/>
        <a:buFont typeface="Wingdings" panose="05000000000000000000" pitchFamily="2" charset="2"/>
        <a:buChar char="§"/>
        <a:defRPr sz="1200" kern="1200">
          <a:solidFill>
            <a:srgbClr val="32334B"/>
          </a:solidFill>
          <a:latin typeface="+mn-lt"/>
          <a:ea typeface="+mn-ea"/>
          <a:cs typeface="+mn-cs"/>
        </a:defRPr>
      </a:lvl2pPr>
      <a:lvl3pPr marL="857165" indent="-144000" algn="l" defTabSz="685734" rtl="0" eaLnBrk="1" latinLnBrk="0" hangingPunct="1">
        <a:lnSpc>
          <a:spcPts val="1200"/>
        </a:lnSpc>
        <a:spcBef>
          <a:spcPts val="300"/>
        </a:spcBef>
        <a:spcAft>
          <a:spcPts val="300"/>
        </a:spcAft>
        <a:buClr>
          <a:srgbClr val="D02B1E"/>
        </a:buClr>
        <a:buSzPct val="140000"/>
        <a:buFont typeface="Wingdings" panose="05000000000000000000" pitchFamily="2" charset="2"/>
        <a:buChar char="§"/>
        <a:defRPr sz="1050" kern="1200">
          <a:solidFill>
            <a:srgbClr val="32334B"/>
          </a:solidFill>
          <a:latin typeface="+mn-lt"/>
          <a:ea typeface="+mn-ea"/>
          <a:cs typeface="+mn-cs"/>
        </a:defRPr>
      </a:lvl3pPr>
      <a:lvl4pPr marL="1200031" indent="-144000" algn="l" defTabSz="685734" rtl="0" eaLnBrk="1" latinLnBrk="0" hangingPunct="1">
        <a:lnSpc>
          <a:spcPts val="1100"/>
        </a:lnSpc>
        <a:spcBef>
          <a:spcPts val="200"/>
        </a:spcBef>
        <a:spcAft>
          <a:spcPts val="200"/>
        </a:spcAft>
        <a:buClr>
          <a:srgbClr val="D02B1E"/>
        </a:buClr>
        <a:buSzPct val="140000"/>
        <a:buFont typeface="Wingdings" panose="05000000000000000000" pitchFamily="2" charset="2"/>
        <a:buChar char="§"/>
        <a:defRPr sz="900" kern="1200">
          <a:solidFill>
            <a:srgbClr val="32334B"/>
          </a:solidFill>
          <a:latin typeface="+mn-lt"/>
          <a:ea typeface="+mn-ea"/>
          <a:cs typeface="+mn-cs"/>
        </a:defRPr>
      </a:lvl4pPr>
      <a:lvl5pPr marL="1542896" indent="-136800" algn="l" defTabSz="685734" rtl="0" eaLnBrk="1" latinLnBrk="0" hangingPunct="1">
        <a:lnSpc>
          <a:spcPts val="1000"/>
        </a:lnSpc>
        <a:spcBef>
          <a:spcPts val="200"/>
        </a:spcBef>
        <a:spcAft>
          <a:spcPts val="200"/>
        </a:spcAft>
        <a:buClr>
          <a:srgbClr val="D02B1E"/>
        </a:buClr>
        <a:buSzPct val="140000"/>
        <a:buFont typeface="Wingdings" panose="05000000000000000000" pitchFamily="2" charset="2"/>
        <a:buChar char="§"/>
        <a:defRPr sz="800" kern="1200">
          <a:solidFill>
            <a:srgbClr val="32334B"/>
          </a:solidFill>
          <a:latin typeface="+mn-lt"/>
          <a:ea typeface="+mn-ea"/>
          <a:cs typeface="+mn-cs"/>
        </a:defRPr>
      </a:lvl5pPr>
      <a:lvl6pPr marL="1885764"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7"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2"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34" rtl="0" eaLnBrk="1" latinLnBrk="0" hangingPunct="1">
        <a:defRPr sz="1351" kern="1200">
          <a:solidFill>
            <a:schemeClr val="tx1"/>
          </a:solidFill>
          <a:latin typeface="+mn-lt"/>
          <a:ea typeface="+mn-ea"/>
          <a:cs typeface="+mn-cs"/>
        </a:defRPr>
      </a:lvl1pPr>
      <a:lvl2pPr marL="342866" algn="l" defTabSz="685734" rtl="0" eaLnBrk="1" latinLnBrk="0" hangingPunct="1">
        <a:defRPr sz="1351" kern="1200">
          <a:solidFill>
            <a:schemeClr val="tx1"/>
          </a:solidFill>
          <a:latin typeface="+mn-lt"/>
          <a:ea typeface="+mn-ea"/>
          <a:cs typeface="+mn-cs"/>
        </a:defRPr>
      </a:lvl2pPr>
      <a:lvl3pPr marL="685734" algn="l" defTabSz="685734" rtl="0" eaLnBrk="1" latinLnBrk="0" hangingPunct="1">
        <a:defRPr sz="1351" kern="1200">
          <a:solidFill>
            <a:schemeClr val="tx1"/>
          </a:solidFill>
          <a:latin typeface="+mn-lt"/>
          <a:ea typeface="+mn-ea"/>
          <a:cs typeface="+mn-cs"/>
        </a:defRPr>
      </a:lvl3pPr>
      <a:lvl4pPr marL="1028598" algn="l" defTabSz="685734" rtl="0" eaLnBrk="1" latinLnBrk="0" hangingPunct="1">
        <a:defRPr sz="1351" kern="1200">
          <a:solidFill>
            <a:schemeClr val="tx1"/>
          </a:solidFill>
          <a:latin typeface="+mn-lt"/>
          <a:ea typeface="+mn-ea"/>
          <a:cs typeface="+mn-cs"/>
        </a:defRPr>
      </a:lvl4pPr>
      <a:lvl5pPr marL="1371464" algn="l" defTabSz="685734" rtl="0" eaLnBrk="1" latinLnBrk="0" hangingPunct="1">
        <a:defRPr sz="1351" kern="1200">
          <a:solidFill>
            <a:schemeClr val="tx1"/>
          </a:solidFill>
          <a:latin typeface="+mn-lt"/>
          <a:ea typeface="+mn-ea"/>
          <a:cs typeface="+mn-cs"/>
        </a:defRPr>
      </a:lvl5pPr>
      <a:lvl6pPr marL="1714329" algn="l" defTabSz="685734" rtl="0" eaLnBrk="1" latinLnBrk="0" hangingPunct="1">
        <a:defRPr sz="1351" kern="1200">
          <a:solidFill>
            <a:schemeClr val="tx1"/>
          </a:solidFill>
          <a:latin typeface="+mn-lt"/>
          <a:ea typeface="+mn-ea"/>
          <a:cs typeface="+mn-cs"/>
        </a:defRPr>
      </a:lvl6pPr>
      <a:lvl7pPr marL="2057195" algn="l" defTabSz="685734" rtl="0" eaLnBrk="1" latinLnBrk="0" hangingPunct="1">
        <a:defRPr sz="1351" kern="1200">
          <a:solidFill>
            <a:schemeClr val="tx1"/>
          </a:solidFill>
          <a:latin typeface="+mn-lt"/>
          <a:ea typeface="+mn-ea"/>
          <a:cs typeface="+mn-cs"/>
        </a:defRPr>
      </a:lvl7pPr>
      <a:lvl8pPr marL="2400060" algn="l" defTabSz="685734" rtl="0" eaLnBrk="1" latinLnBrk="0" hangingPunct="1">
        <a:defRPr sz="1351" kern="1200">
          <a:solidFill>
            <a:schemeClr val="tx1"/>
          </a:solidFill>
          <a:latin typeface="+mn-lt"/>
          <a:ea typeface="+mn-ea"/>
          <a:cs typeface="+mn-cs"/>
        </a:defRPr>
      </a:lvl8pPr>
      <a:lvl9pPr marL="2742926" algn="l" defTabSz="685734"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6668"/>
            <a:ext cx="9144000" cy="1260000"/>
          </a:xfrm>
          <a:solidFill>
            <a:schemeClr val="bg1">
              <a:lumMod val="95000"/>
            </a:schemeClr>
          </a:solidFill>
        </p:spPr>
        <p:txBody>
          <a:bodyPr/>
          <a:lstStyle/>
          <a:p>
            <a:pPr algn="r"/>
            <a:r>
              <a:rPr lang="en-GB" sz="2400" dirty="0">
                <a:solidFill>
                  <a:srgbClr val="32334B"/>
                </a:solidFill>
              </a:rPr>
              <a:t>Constraint Satisfaction Problems and Constraint Programming</a:t>
            </a:r>
          </a:p>
        </p:txBody>
      </p:sp>
      <p:sp>
        <p:nvSpPr>
          <p:cNvPr id="4" name="TextBox 3"/>
          <p:cNvSpPr txBox="1"/>
          <p:nvPr/>
        </p:nvSpPr>
        <p:spPr>
          <a:xfrm>
            <a:off x="485776" y="2845311"/>
            <a:ext cx="1867958" cy="300082"/>
          </a:xfrm>
          <a:prstGeom prst="rect">
            <a:avLst/>
          </a:prstGeom>
          <a:noFill/>
        </p:spPr>
        <p:txBody>
          <a:bodyPr wrap="square" rtlCol="0">
            <a:spAutoFit/>
          </a:bodyPr>
          <a:lstStyle/>
          <a:p>
            <a:r>
              <a:rPr lang="en-GB" dirty="0">
                <a:solidFill>
                  <a:srgbClr val="32334B"/>
                </a:solidFill>
              </a:rPr>
              <a:t>Gabriel Scali</a:t>
            </a:r>
          </a:p>
        </p:txBody>
      </p:sp>
      <p:sp>
        <p:nvSpPr>
          <p:cNvPr id="3" name="Rectangle 2">
            <a:extLst>
              <a:ext uri="{FF2B5EF4-FFF2-40B4-BE49-F238E27FC236}">
                <a16:creationId xmlns:a16="http://schemas.microsoft.com/office/drawing/2014/main" xmlns="" id="{536E6BA1-F778-4CA8-BD80-E52481A78275}"/>
              </a:ext>
            </a:extLst>
          </p:cNvPr>
          <p:cNvSpPr/>
          <p:nvPr/>
        </p:nvSpPr>
        <p:spPr>
          <a:xfrm>
            <a:off x="485775" y="305042"/>
            <a:ext cx="5580591" cy="300082"/>
          </a:xfrm>
          <a:prstGeom prst="rect">
            <a:avLst/>
          </a:prstGeom>
        </p:spPr>
        <p:txBody>
          <a:bodyPr wrap="square">
            <a:spAutoFit/>
          </a:bodyPr>
          <a:lstStyle/>
          <a:p>
            <a:r>
              <a:rPr lang="en-GB" dirty="0"/>
              <a:t>Brunel BSEL/IDA seminars, 6 November 2019</a:t>
            </a:r>
          </a:p>
        </p:txBody>
      </p:sp>
    </p:spTree>
    <p:extLst>
      <p:ext uri="{BB962C8B-B14F-4D97-AF65-F5344CB8AC3E}">
        <p14:creationId xmlns:p14="http://schemas.microsoft.com/office/powerpoint/2010/main" val="1781358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Constraint Optimisation Problems</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499"/>
            <a:ext cx="8280400" cy="3787737"/>
          </a:xfrm>
        </p:spPr>
        <p:txBody>
          <a:bodyPr>
            <a:normAutofit/>
          </a:bodyPr>
          <a:lstStyle/>
          <a:p>
            <a:pPr marL="321750" indent="-285750">
              <a:buFontTx/>
              <a:buChar char="-"/>
            </a:pPr>
            <a:r>
              <a:rPr lang="en-GB" dirty="0"/>
              <a:t>COPs are even harder than CSPs.</a:t>
            </a:r>
          </a:p>
          <a:p>
            <a:pPr marL="321750" indent="-285750">
              <a:buFontTx/>
              <a:buChar char="-"/>
            </a:pPr>
            <a:r>
              <a:rPr lang="en-GB" dirty="0"/>
              <a:t>The most famous systematic algorithm is Branch and Bound.</a:t>
            </a:r>
          </a:p>
          <a:p>
            <a:pPr marL="321750" indent="-285750">
              <a:buFontTx/>
              <a:buChar char="-"/>
            </a:pPr>
            <a:r>
              <a:rPr lang="en-GB" dirty="0"/>
              <a:t>B&amp;B needs a heuristic function that assigns a numerical value to a partial labelling. The value represents an underestimate (for minimisation) of the objective function for the </a:t>
            </a:r>
            <a:r>
              <a:rPr lang="en-GB" u="sng" dirty="0"/>
              <a:t>best</a:t>
            </a:r>
            <a:r>
              <a:rPr lang="en-GB" dirty="0"/>
              <a:t> complete labelling obtainable from the partial labelling. Solutions are searched depth first like with backtracking, but as soon as a value is assigned to a variable, the value of heuristic function is computed. If it exceeds the bound, then the sub-tree under the current partial labelling is pruned. Initially, the bound is set to infinity and during the computation it records the value of best solution found so far.</a:t>
            </a:r>
          </a:p>
          <a:p>
            <a:pPr marL="321750" indent="-285750">
              <a:buFontTx/>
              <a:buChar char="-"/>
            </a:pPr>
            <a:r>
              <a:rPr lang="en-GB" dirty="0"/>
              <a:t>The efficiency of B&amp;B is determined by two factors: the quality of the heuristic function and whether a good bound is found early.</a:t>
            </a:r>
          </a:p>
          <a:p>
            <a:pPr marL="321750" indent="-285750">
              <a:buFontTx/>
              <a:buChar char="-"/>
            </a:pPr>
            <a:r>
              <a:rPr lang="en-GB" dirty="0"/>
              <a:t>Again, systematic search not usually feasible in real problems, so a number of heuristic and metaheuristic techniques are the subject of much research.</a:t>
            </a:r>
          </a:p>
        </p:txBody>
      </p:sp>
    </p:spTree>
    <p:extLst>
      <p:ext uri="{BB962C8B-B14F-4D97-AF65-F5344CB8AC3E}">
        <p14:creationId xmlns:p14="http://schemas.microsoft.com/office/powerpoint/2010/main" val="379529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6BD58C4-9378-4D56-9437-5FE765BBA10F}"/>
              </a:ext>
            </a:extLst>
          </p:cNvPr>
          <p:cNvSpPr>
            <a:spLocks noGrp="1"/>
          </p:cNvSpPr>
          <p:nvPr>
            <p:ph type="title"/>
          </p:nvPr>
        </p:nvSpPr>
        <p:spPr>
          <a:solidFill>
            <a:srgbClr val="D02B1E"/>
          </a:solidFill>
        </p:spPr>
        <p:txBody>
          <a:bodyPr/>
          <a:lstStyle/>
          <a:p>
            <a:r>
              <a:rPr lang="en-GB" dirty="0"/>
              <a:t>Constraint Programming</a:t>
            </a:r>
          </a:p>
        </p:txBody>
      </p:sp>
    </p:spTree>
    <p:extLst>
      <p:ext uri="{BB962C8B-B14F-4D97-AF65-F5344CB8AC3E}">
        <p14:creationId xmlns:p14="http://schemas.microsoft.com/office/powerpoint/2010/main" val="26273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52501-B866-4F0F-8E50-143885857317}"/>
              </a:ext>
            </a:extLst>
          </p:cNvPr>
          <p:cNvSpPr>
            <a:spLocks noGrp="1"/>
          </p:cNvSpPr>
          <p:nvPr>
            <p:ph type="title"/>
          </p:nvPr>
        </p:nvSpPr>
        <p:spPr/>
        <p:txBody>
          <a:bodyPr/>
          <a:lstStyle/>
          <a:p>
            <a:r>
              <a:rPr lang="en-GB" dirty="0"/>
              <a:t>Google or-tools and other solvers</a:t>
            </a:r>
          </a:p>
        </p:txBody>
      </p:sp>
      <p:sp>
        <p:nvSpPr>
          <p:cNvPr id="3" name="Text Placeholder 2">
            <a:extLst>
              <a:ext uri="{FF2B5EF4-FFF2-40B4-BE49-F238E27FC236}">
                <a16:creationId xmlns:a16="http://schemas.microsoft.com/office/drawing/2014/main" xmlns="" id="{7D92AF73-3A6F-47A1-9E50-D3C4465B1539}"/>
              </a:ext>
            </a:extLst>
          </p:cNvPr>
          <p:cNvSpPr>
            <a:spLocks noGrp="1"/>
          </p:cNvSpPr>
          <p:nvPr>
            <p:ph type="body" sz="quarter" idx="10"/>
          </p:nvPr>
        </p:nvSpPr>
        <p:spPr>
          <a:xfrm>
            <a:off x="432000" y="1120500"/>
            <a:ext cx="8280400" cy="3733826"/>
          </a:xfrm>
        </p:spPr>
        <p:txBody>
          <a:bodyPr>
            <a:normAutofit/>
          </a:bodyPr>
          <a:lstStyle/>
          <a:p>
            <a:r>
              <a:rPr lang="en-GB" dirty="0"/>
              <a:t>Constraint programming is the study of computational systems based on constraints. </a:t>
            </a:r>
          </a:p>
          <a:p>
            <a:r>
              <a:rPr lang="en-GB" dirty="0"/>
              <a:t>The idea of constraint programming is to solve CSPs and COPs by just stating variables with their domains, and constraints (requirements) about the problem area.</a:t>
            </a:r>
          </a:p>
          <a:p>
            <a:r>
              <a:rPr lang="en-GB" dirty="0"/>
              <a:t>Then letting a generalised solver find solution satisfying all the constraints.</a:t>
            </a:r>
          </a:p>
          <a:p>
            <a:r>
              <a:rPr lang="en-GB" dirty="0"/>
              <a:t>This </a:t>
            </a:r>
            <a:r>
              <a:rPr lang="en-GB" i="1" dirty="0"/>
              <a:t>paradigm</a:t>
            </a:r>
            <a:r>
              <a:rPr lang="en-GB" dirty="0"/>
              <a:t> has been first incorporated as an extension to logic programming languages, originating Constraint Logic Programming, but adding some sort of constraint declaration extension to all sorts of languages of various paradigms.</a:t>
            </a:r>
          </a:p>
        </p:txBody>
      </p:sp>
    </p:spTree>
    <p:extLst>
      <p:ext uri="{BB962C8B-B14F-4D97-AF65-F5344CB8AC3E}">
        <p14:creationId xmlns:p14="http://schemas.microsoft.com/office/powerpoint/2010/main" val="1698055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966E749-CEFD-4B62-951E-1350D29BF3F2}"/>
              </a:ext>
            </a:extLst>
          </p:cNvPr>
          <p:cNvPicPr>
            <a:picLocks noChangeAspect="1"/>
          </p:cNvPicPr>
          <p:nvPr/>
        </p:nvPicPr>
        <p:blipFill>
          <a:blip r:embed="rId3"/>
          <a:stretch>
            <a:fillRect/>
          </a:stretch>
        </p:blipFill>
        <p:spPr>
          <a:xfrm>
            <a:off x="-279400" y="0"/>
            <a:ext cx="1748025" cy="5143500"/>
          </a:xfrm>
          <a:prstGeom prst="rect">
            <a:avLst/>
          </a:prstGeom>
        </p:spPr>
      </p:pic>
      <p:pic>
        <p:nvPicPr>
          <p:cNvPr id="1026" name="Picture 2" descr="Image result for eugene freuder">
            <a:extLst>
              <a:ext uri="{FF2B5EF4-FFF2-40B4-BE49-F238E27FC236}">
                <a16:creationId xmlns:a16="http://schemas.microsoft.com/office/drawing/2014/main" xmlns="" id="{0FECF371-1573-4173-AD1E-40780DC3096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68625" y="0"/>
            <a:ext cx="7675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032BC473-E680-4282-9BF5-E779EE5245E5}"/>
              </a:ext>
            </a:extLst>
          </p:cNvPr>
          <p:cNvSpPr/>
          <p:nvPr/>
        </p:nvSpPr>
        <p:spPr>
          <a:xfrm>
            <a:off x="318760" y="842963"/>
            <a:ext cx="4740922" cy="2123658"/>
          </a:xfrm>
          <a:prstGeom prst="rect">
            <a:avLst/>
          </a:prstGeom>
        </p:spPr>
        <p:txBody>
          <a:bodyPr wrap="square">
            <a:spAutoFit/>
          </a:bodyPr>
          <a:lstStyle/>
          <a:p>
            <a:pPr marL="92075" indent="-92075"/>
            <a:r>
              <a:rPr lang="en-GB" sz="2000" dirty="0">
                <a:solidFill>
                  <a:schemeClr val="bg1">
                    <a:lumMod val="95000"/>
                  </a:schemeClr>
                </a:solidFill>
                <a:latin typeface="Arial" panose="020B0604020202020204" pitchFamily="34" charset="0"/>
              </a:rPr>
              <a:t>“Constraint Programming represents one of the closest approaches computer science has yet made to the Holy Grail of programming: the user states the problem, the computer solves it.”</a:t>
            </a:r>
          </a:p>
          <a:p>
            <a:endParaRPr lang="en-GB" sz="1200" dirty="0">
              <a:solidFill>
                <a:schemeClr val="bg1">
                  <a:lumMod val="95000"/>
                </a:schemeClr>
              </a:solidFill>
              <a:latin typeface="Arial" panose="020B0604020202020204" pitchFamily="34" charset="0"/>
            </a:endParaRPr>
          </a:p>
        </p:txBody>
      </p:sp>
      <p:sp>
        <p:nvSpPr>
          <p:cNvPr id="8" name="Rectangle 7">
            <a:extLst>
              <a:ext uri="{FF2B5EF4-FFF2-40B4-BE49-F238E27FC236}">
                <a16:creationId xmlns:a16="http://schemas.microsoft.com/office/drawing/2014/main" xmlns="" id="{61D2520F-7D71-4878-90D1-0EDE3C5AAEC0}"/>
              </a:ext>
            </a:extLst>
          </p:cNvPr>
          <p:cNvSpPr/>
          <p:nvPr/>
        </p:nvSpPr>
        <p:spPr>
          <a:xfrm>
            <a:off x="421640" y="4677291"/>
            <a:ext cx="8188960" cy="261610"/>
          </a:xfrm>
          <a:prstGeom prst="rect">
            <a:avLst/>
          </a:prstGeom>
        </p:spPr>
        <p:txBody>
          <a:bodyPr wrap="square">
            <a:spAutoFit/>
          </a:bodyPr>
          <a:lstStyle/>
          <a:p>
            <a:r>
              <a:rPr lang="en-GB" sz="1100" dirty="0">
                <a:solidFill>
                  <a:schemeClr val="bg1">
                    <a:lumMod val="75000"/>
                  </a:schemeClr>
                </a:solidFill>
              </a:rPr>
              <a:t>E. </a:t>
            </a:r>
            <a:r>
              <a:rPr lang="en-GB" sz="1100" dirty="0" err="1">
                <a:solidFill>
                  <a:schemeClr val="bg1">
                    <a:lumMod val="75000"/>
                  </a:schemeClr>
                </a:solidFill>
              </a:rPr>
              <a:t>Freuder</a:t>
            </a:r>
            <a:r>
              <a:rPr lang="en-GB" sz="1100" dirty="0">
                <a:solidFill>
                  <a:schemeClr val="bg1">
                    <a:lumMod val="75000"/>
                  </a:schemeClr>
                </a:solidFill>
              </a:rPr>
              <a:t>. 1996. In pursuit of the Holy Grail. ACM Computing Surveys 28, 4es, Article 63 (December 1996).</a:t>
            </a:r>
            <a:endParaRPr lang="en-GB" sz="1100" dirty="0">
              <a:solidFill>
                <a:schemeClr val="bg1">
                  <a:lumMod val="75000"/>
                </a:schemeClr>
              </a:solidFill>
              <a:latin typeface="Arial" panose="020B0604020202020204" pitchFamily="34" charset="0"/>
            </a:endParaRPr>
          </a:p>
        </p:txBody>
      </p:sp>
      <p:sp>
        <p:nvSpPr>
          <p:cNvPr id="9" name="Rectangle 8">
            <a:extLst>
              <a:ext uri="{FF2B5EF4-FFF2-40B4-BE49-F238E27FC236}">
                <a16:creationId xmlns:a16="http://schemas.microsoft.com/office/drawing/2014/main" xmlns="" id="{F659987B-8EF1-4936-9D99-5C32096E2BC3}"/>
              </a:ext>
            </a:extLst>
          </p:cNvPr>
          <p:cNvSpPr/>
          <p:nvPr/>
        </p:nvSpPr>
        <p:spPr>
          <a:xfrm>
            <a:off x="421640" y="2952403"/>
            <a:ext cx="3662680" cy="830997"/>
          </a:xfrm>
          <a:prstGeom prst="rect">
            <a:avLst/>
          </a:prstGeom>
        </p:spPr>
        <p:txBody>
          <a:bodyPr wrap="square">
            <a:spAutoFit/>
          </a:bodyPr>
          <a:lstStyle/>
          <a:p>
            <a:r>
              <a:rPr lang="en-GB" sz="2000" dirty="0">
                <a:solidFill>
                  <a:schemeClr val="bg1">
                    <a:lumMod val="95000"/>
                  </a:schemeClr>
                </a:solidFill>
                <a:latin typeface="Arial" panose="020B0604020202020204" pitchFamily="34" charset="0"/>
              </a:rPr>
              <a:t>Eugene </a:t>
            </a:r>
            <a:r>
              <a:rPr lang="en-GB" sz="2000" dirty="0" err="1">
                <a:solidFill>
                  <a:schemeClr val="bg1">
                    <a:lumMod val="95000"/>
                  </a:schemeClr>
                </a:solidFill>
                <a:latin typeface="Arial" panose="020B0604020202020204" pitchFamily="34" charset="0"/>
              </a:rPr>
              <a:t>Freuder</a:t>
            </a:r>
            <a:r>
              <a:rPr lang="en-GB" sz="2000" dirty="0">
                <a:solidFill>
                  <a:schemeClr val="bg1">
                    <a:lumMod val="95000"/>
                  </a:schemeClr>
                </a:solidFill>
                <a:latin typeface="Arial" panose="020B0604020202020204" pitchFamily="34" charset="0"/>
              </a:rPr>
              <a:t>, </a:t>
            </a:r>
            <a:r>
              <a:rPr lang="en-GB" sz="1400" dirty="0">
                <a:solidFill>
                  <a:schemeClr val="bg1">
                    <a:lumMod val="95000"/>
                  </a:schemeClr>
                </a:solidFill>
                <a:latin typeface="Arial" panose="020B0604020202020204" pitchFamily="34" charset="0"/>
              </a:rPr>
              <a:t/>
            </a:r>
            <a:br>
              <a:rPr lang="en-GB" sz="1400" dirty="0">
                <a:solidFill>
                  <a:schemeClr val="bg1">
                    <a:lumMod val="95000"/>
                  </a:schemeClr>
                </a:solidFill>
                <a:latin typeface="Arial" panose="020B0604020202020204" pitchFamily="34" charset="0"/>
              </a:rPr>
            </a:br>
            <a:r>
              <a:rPr lang="en-GB" sz="1400" dirty="0">
                <a:solidFill>
                  <a:schemeClr val="bg1">
                    <a:lumMod val="95000"/>
                  </a:schemeClr>
                </a:solidFill>
              </a:rPr>
              <a:t>Emeritus Professor of Computer Science at University College Cork</a:t>
            </a:r>
            <a:endParaRPr lang="en-GB" sz="1400" dirty="0">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2196916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52501-B866-4F0F-8E50-143885857317}"/>
              </a:ext>
            </a:extLst>
          </p:cNvPr>
          <p:cNvSpPr>
            <a:spLocks noGrp="1"/>
          </p:cNvSpPr>
          <p:nvPr>
            <p:ph type="title"/>
          </p:nvPr>
        </p:nvSpPr>
        <p:spPr/>
        <p:txBody>
          <a:bodyPr/>
          <a:lstStyle/>
          <a:p>
            <a:r>
              <a:rPr lang="en-GB" dirty="0"/>
              <a:t>Google or-tools and other solvers</a:t>
            </a:r>
          </a:p>
        </p:txBody>
      </p:sp>
      <p:sp>
        <p:nvSpPr>
          <p:cNvPr id="3" name="Text Placeholder 2">
            <a:extLst>
              <a:ext uri="{FF2B5EF4-FFF2-40B4-BE49-F238E27FC236}">
                <a16:creationId xmlns:a16="http://schemas.microsoft.com/office/drawing/2014/main" xmlns="" id="{7D92AF73-3A6F-47A1-9E50-D3C4465B1539}"/>
              </a:ext>
            </a:extLst>
          </p:cNvPr>
          <p:cNvSpPr>
            <a:spLocks noGrp="1"/>
          </p:cNvSpPr>
          <p:nvPr>
            <p:ph type="body" sz="quarter" idx="10"/>
          </p:nvPr>
        </p:nvSpPr>
        <p:spPr>
          <a:xfrm>
            <a:off x="432000" y="1120500"/>
            <a:ext cx="8280400" cy="3733826"/>
          </a:xfrm>
        </p:spPr>
        <p:txBody>
          <a:bodyPr>
            <a:noAutofit/>
          </a:bodyPr>
          <a:lstStyle/>
          <a:p>
            <a:r>
              <a:rPr lang="en-GB" sz="1800" dirty="0"/>
              <a:t>Tools available today include: </a:t>
            </a:r>
          </a:p>
          <a:p>
            <a:pPr marL="321750" indent="-285750">
              <a:buFont typeface="Arial" panose="020B0604020202020204" pitchFamily="34" charset="0"/>
              <a:buChar char="•"/>
            </a:pPr>
            <a:r>
              <a:rPr lang="en-GB" sz="1800" dirty="0"/>
              <a:t>Or-tools</a:t>
            </a:r>
          </a:p>
          <a:p>
            <a:pPr marL="321750" indent="-285750">
              <a:buFont typeface="Arial" panose="020B0604020202020204" pitchFamily="34" charset="0"/>
              <a:buChar char="•"/>
            </a:pPr>
            <a:r>
              <a:rPr lang="en-GB" sz="1800" dirty="0"/>
              <a:t>IBM CPLEX</a:t>
            </a:r>
          </a:p>
          <a:p>
            <a:pPr marL="321750" indent="-285750">
              <a:buFont typeface="Arial" panose="020B0604020202020204" pitchFamily="34" charset="0"/>
              <a:buChar char="•"/>
            </a:pPr>
            <a:r>
              <a:rPr lang="en-GB" sz="1800" dirty="0" err="1"/>
              <a:t>Gecode</a:t>
            </a:r>
            <a:endParaRPr lang="en-GB" sz="1800" dirty="0"/>
          </a:p>
          <a:p>
            <a:pPr marL="321750" indent="-285750">
              <a:buFont typeface="Arial" panose="020B0604020202020204" pitchFamily="34" charset="0"/>
              <a:buChar char="•"/>
            </a:pPr>
            <a:r>
              <a:rPr lang="en-GB" sz="1800" dirty="0" err="1"/>
              <a:t>Chocosolver</a:t>
            </a:r>
            <a:r>
              <a:rPr lang="en-GB" sz="1800" dirty="0"/>
              <a:t> </a:t>
            </a:r>
          </a:p>
          <a:p>
            <a:pPr marL="321750" indent="-285750">
              <a:buFont typeface="Arial" panose="020B0604020202020204" pitchFamily="34" charset="0"/>
              <a:buChar char="•"/>
            </a:pPr>
            <a:r>
              <a:rPr lang="en-GB" sz="1800" dirty="0" err="1"/>
              <a:t>ECLiPSe</a:t>
            </a:r>
            <a:r>
              <a:rPr lang="en-GB" sz="1800" dirty="0"/>
              <a:t> CLP</a:t>
            </a:r>
          </a:p>
          <a:p>
            <a:pPr marL="321750" indent="-285750">
              <a:buFont typeface="Arial" panose="020B0604020202020204" pitchFamily="34" charset="0"/>
              <a:buChar char="•"/>
            </a:pPr>
            <a:r>
              <a:rPr lang="en-GB" sz="1800" dirty="0" err="1"/>
              <a:t>JaCoP</a:t>
            </a:r>
            <a:endParaRPr lang="en-GB" sz="1800" dirty="0"/>
          </a:p>
          <a:p>
            <a:pPr marL="321750" indent="-285750">
              <a:buFont typeface="Arial" panose="020B0604020202020204" pitchFamily="34" charset="0"/>
              <a:buChar char="•"/>
            </a:pPr>
            <a:r>
              <a:rPr lang="en-GB" sz="1800" dirty="0" err="1"/>
              <a:t>SICStus</a:t>
            </a:r>
            <a:r>
              <a:rPr lang="en-GB" sz="1800" dirty="0"/>
              <a:t> </a:t>
            </a:r>
            <a:r>
              <a:rPr lang="en-GB" sz="1800" dirty="0" err="1"/>
              <a:t>Prolog</a:t>
            </a:r>
            <a:endParaRPr lang="en-GB" sz="1800" dirty="0"/>
          </a:p>
          <a:p>
            <a:pPr marL="321750" indent="-285750">
              <a:buFont typeface="Arial" panose="020B0604020202020204" pitchFamily="34" charset="0"/>
              <a:buChar char="•"/>
            </a:pPr>
            <a:r>
              <a:rPr lang="en-GB" sz="1800" dirty="0"/>
              <a:t>Oz</a:t>
            </a:r>
          </a:p>
          <a:p>
            <a:pPr marL="321750" indent="-285750">
              <a:buFont typeface="Arial" panose="020B0604020202020204" pitchFamily="34" charset="0"/>
              <a:buChar char="•"/>
            </a:pPr>
            <a:r>
              <a:rPr lang="en-GB" sz="1800" dirty="0" err="1"/>
              <a:t>MiniZinc</a:t>
            </a:r>
            <a:r>
              <a:rPr lang="en-GB" sz="1800" dirty="0"/>
              <a:t> and </a:t>
            </a:r>
            <a:r>
              <a:rPr lang="en-GB" sz="1800" dirty="0" err="1"/>
              <a:t>FlatZinc</a:t>
            </a:r>
            <a:endParaRPr lang="en-GB" sz="1800" dirty="0"/>
          </a:p>
        </p:txBody>
      </p:sp>
    </p:spTree>
    <p:extLst>
      <p:ext uri="{BB962C8B-B14F-4D97-AF65-F5344CB8AC3E}">
        <p14:creationId xmlns:p14="http://schemas.microsoft.com/office/powerpoint/2010/main" val="387000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52501-B866-4F0F-8E50-143885857317}"/>
              </a:ext>
            </a:extLst>
          </p:cNvPr>
          <p:cNvSpPr>
            <a:spLocks noGrp="1"/>
          </p:cNvSpPr>
          <p:nvPr>
            <p:ph type="title"/>
          </p:nvPr>
        </p:nvSpPr>
        <p:spPr/>
        <p:txBody>
          <a:bodyPr/>
          <a:lstStyle/>
          <a:p>
            <a:r>
              <a:rPr lang="en-GB" dirty="0"/>
              <a:t>N-Queens problem in or-tools</a:t>
            </a:r>
          </a:p>
        </p:txBody>
      </p:sp>
      <p:pic>
        <p:nvPicPr>
          <p:cNvPr id="3" name="Picture 2">
            <a:extLst>
              <a:ext uri="{FF2B5EF4-FFF2-40B4-BE49-F238E27FC236}">
                <a16:creationId xmlns:a16="http://schemas.microsoft.com/office/drawing/2014/main" xmlns="" id="{29C9CAB3-18E3-4139-BCF4-46ADEC585105}"/>
              </a:ext>
            </a:extLst>
          </p:cNvPr>
          <p:cNvPicPr>
            <a:picLocks noChangeAspect="1"/>
          </p:cNvPicPr>
          <p:nvPr/>
        </p:nvPicPr>
        <p:blipFill>
          <a:blip r:embed="rId2"/>
          <a:stretch>
            <a:fillRect/>
          </a:stretch>
        </p:blipFill>
        <p:spPr>
          <a:xfrm>
            <a:off x="546105" y="1046240"/>
            <a:ext cx="4190234" cy="3260259"/>
          </a:xfrm>
          <a:prstGeom prst="rect">
            <a:avLst/>
          </a:prstGeom>
        </p:spPr>
      </p:pic>
      <p:pic>
        <p:nvPicPr>
          <p:cNvPr id="8" name="Picture 7">
            <a:extLst>
              <a:ext uri="{FF2B5EF4-FFF2-40B4-BE49-F238E27FC236}">
                <a16:creationId xmlns:a16="http://schemas.microsoft.com/office/drawing/2014/main" xmlns="" id="{72BCC27D-0A00-414C-B0D3-60B533F7A689}"/>
              </a:ext>
            </a:extLst>
          </p:cNvPr>
          <p:cNvPicPr>
            <a:picLocks noChangeAspect="1"/>
          </p:cNvPicPr>
          <p:nvPr/>
        </p:nvPicPr>
        <p:blipFill>
          <a:blip r:embed="rId3"/>
          <a:stretch>
            <a:fillRect/>
          </a:stretch>
        </p:blipFill>
        <p:spPr>
          <a:xfrm>
            <a:off x="4865651" y="1046240"/>
            <a:ext cx="3876844" cy="1705388"/>
          </a:xfrm>
          <a:prstGeom prst="rect">
            <a:avLst/>
          </a:prstGeom>
        </p:spPr>
      </p:pic>
    </p:spTree>
    <p:extLst>
      <p:ext uri="{BB962C8B-B14F-4D97-AF65-F5344CB8AC3E}">
        <p14:creationId xmlns:p14="http://schemas.microsoft.com/office/powerpoint/2010/main" val="2960363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The reality of CP</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a:t>Most real problems are subject to ulterior complications, and things aren’t easy as </a:t>
            </a:r>
            <a:r>
              <a:rPr lang="en-GB" dirty="0" err="1"/>
              <a:t>Freuder</a:t>
            </a:r>
            <a:r>
              <a:rPr lang="en-GB" dirty="0"/>
              <a:t> hoped: </a:t>
            </a:r>
          </a:p>
          <a:p>
            <a:pPr marL="321750" indent="-285750">
              <a:buFont typeface="Arial" panose="020B0604020202020204" pitchFamily="34" charset="0"/>
              <a:buChar char="•"/>
            </a:pPr>
            <a:r>
              <a:rPr lang="en-GB" dirty="0"/>
              <a:t>soft constraints</a:t>
            </a:r>
          </a:p>
          <a:p>
            <a:pPr marL="321750" indent="-285750">
              <a:buFont typeface="Arial" panose="020B0604020202020204" pitchFamily="34" charset="0"/>
              <a:buChar char="•"/>
            </a:pPr>
            <a:r>
              <a:rPr lang="en-GB" dirty="0"/>
              <a:t>multi-objective optimisation</a:t>
            </a:r>
          </a:p>
          <a:p>
            <a:pPr marL="321750" indent="-285750">
              <a:buFont typeface="Arial" panose="020B0604020202020204" pitchFamily="34" charset="0"/>
              <a:buChar char="•"/>
            </a:pPr>
            <a:r>
              <a:rPr lang="en-GB" dirty="0"/>
              <a:t>infinite domains such as time</a:t>
            </a:r>
          </a:p>
          <a:p>
            <a:pPr marL="321750" indent="-285750">
              <a:buFont typeface="Arial" panose="020B0604020202020204" pitchFamily="34" charset="0"/>
              <a:buChar char="•"/>
            </a:pPr>
            <a:r>
              <a:rPr lang="en-GB" dirty="0"/>
              <a:t>complex discrete types, like intervals</a:t>
            </a:r>
          </a:p>
          <a:p>
            <a:pPr marL="321750" indent="-285750">
              <a:buFont typeface="Arial" panose="020B0604020202020204" pitchFamily="34" charset="0"/>
              <a:buChar char="•"/>
            </a:pPr>
            <a:endParaRPr lang="en-GB" dirty="0"/>
          </a:p>
          <a:p>
            <a:pPr marL="321750" indent="-285750">
              <a:buFont typeface="Arial" panose="020B0604020202020204" pitchFamily="34" charset="0"/>
              <a:buChar char="•"/>
            </a:pPr>
            <a:r>
              <a:rPr lang="en-GB" dirty="0"/>
              <a:t>Modelling is actually very hard and different models determine how effective a search method or heuristic can be</a:t>
            </a:r>
            <a:r>
              <a:rPr lang="en-GB" dirty="0" smtClean="0"/>
              <a:t>.</a:t>
            </a:r>
            <a:endParaRPr lang="en-GB" dirty="0"/>
          </a:p>
          <a:p>
            <a:endParaRPr lang="en-GB" dirty="0"/>
          </a:p>
        </p:txBody>
      </p:sp>
    </p:spTree>
    <p:extLst>
      <p:ext uri="{BB962C8B-B14F-4D97-AF65-F5344CB8AC3E}">
        <p14:creationId xmlns:p14="http://schemas.microsoft.com/office/powerpoint/2010/main" val="215783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F36DD22-0C50-41DB-B3F5-A3B0A3793195}"/>
              </a:ext>
            </a:extLst>
          </p:cNvPr>
          <p:cNvGrpSpPr/>
          <p:nvPr/>
        </p:nvGrpSpPr>
        <p:grpSpPr>
          <a:xfrm>
            <a:off x="0" y="1"/>
            <a:ext cx="9144000" cy="5143499"/>
            <a:chOff x="0" y="1"/>
            <a:chExt cx="9144000" cy="5143499"/>
          </a:xfrm>
        </p:grpSpPr>
        <p:pic>
          <p:nvPicPr>
            <p:cNvPr id="5" name="Picture 4">
              <a:extLst>
                <a:ext uri="{FF2B5EF4-FFF2-40B4-BE49-F238E27FC236}">
                  <a16:creationId xmlns:a16="http://schemas.microsoft.com/office/drawing/2014/main" xmlns="" id="{6E44A730-BC44-4F5C-85EC-88A46F14AB55}"/>
                </a:ext>
              </a:extLst>
            </p:cNvPr>
            <p:cNvPicPr>
              <a:picLocks noChangeAspect="1"/>
            </p:cNvPicPr>
            <p:nvPr/>
          </p:nvPicPr>
          <p:blipFill>
            <a:blip r:embed="rId3"/>
            <a:stretch>
              <a:fillRect/>
            </a:stretch>
          </p:blipFill>
          <p:spPr>
            <a:xfrm>
              <a:off x="0" y="257192"/>
              <a:ext cx="9144000" cy="3898248"/>
            </a:xfrm>
            <a:prstGeom prst="rect">
              <a:avLst/>
            </a:prstGeom>
          </p:spPr>
        </p:pic>
        <p:pic>
          <p:nvPicPr>
            <p:cNvPr id="6" name="Picture 5">
              <a:extLst>
                <a:ext uri="{FF2B5EF4-FFF2-40B4-BE49-F238E27FC236}">
                  <a16:creationId xmlns:a16="http://schemas.microsoft.com/office/drawing/2014/main" xmlns="" id="{0CDB7797-DD7A-46F5-8348-499395B7EFDF}"/>
                </a:ext>
              </a:extLst>
            </p:cNvPr>
            <p:cNvPicPr>
              <a:picLocks noChangeAspect="1"/>
            </p:cNvPicPr>
            <p:nvPr/>
          </p:nvPicPr>
          <p:blipFill>
            <a:blip r:embed="rId4"/>
            <a:stretch>
              <a:fillRect/>
            </a:stretch>
          </p:blipFill>
          <p:spPr>
            <a:xfrm>
              <a:off x="0" y="1"/>
              <a:ext cx="9144000" cy="536592"/>
            </a:xfrm>
            <a:prstGeom prst="rect">
              <a:avLst/>
            </a:prstGeom>
          </p:spPr>
        </p:pic>
        <p:pic>
          <p:nvPicPr>
            <p:cNvPr id="7" name="Picture 6">
              <a:extLst>
                <a:ext uri="{FF2B5EF4-FFF2-40B4-BE49-F238E27FC236}">
                  <a16:creationId xmlns:a16="http://schemas.microsoft.com/office/drawing/2014/main" xmlns="" id="{6F9CF6E7-9796-4774-9EC3-7B7E33AAC89A}"/>
                </a:ext>
              </a:extLst>
            </p:cNvPr>
            <p:cNvPicPr>
              <a:picLocks noChangeAspect="1"/>
            </p:cNvPicPr>
            <p:nvPr/>
          </p:nvPicPr>
          <p:blipFill>
            <a:blip r:embed="rId5"/>
            <a:stretch>
              <a:fillRect/>
            </a:stretch>
          </p:blipFill>
          <p:spPr>
            <a:xfrm>
              <a:off x="0" y="4074160"/>
              <a:ext cx="9144000" cy="1069340"/>
            </a:xfrm>
            <a:prstGeom prst="rect">
              <a:avLst/>
            </a:prstGeom>
          </p:spPr>
        </p:pic>
      </p:grpSp>
      <p:sp>
        <p:nvSpPr>
          <p:cNvPr id="3" name="Title 2">
            <a:extLst>
              <a:ext uri="{FF2B5EF4-FFF2-40B4-BE49-F238E27FC236}">
                <a16:creationId xmlns:a16="http://schemas.microsoft.com/office/drawing/2014/main" xmlns="" id="{F6BD58C4-9378-4D56-9437-5FE765BBA10F}"/>
              </a:ext>
            </a:extLst>
          </p:cNvPr>
          <p:cNvSpPr>
            <a:spLocks noGrp="1"/>
          </p:cNvSpPr>
          <p:nvPr>
            <p:ph type="title"/>
          </p:nvPr>
        </p:nvSpPr>
        <p:spPr>
          <a:solidFill>
            <a:srgbClr val="D02B1E">
              <a:alpha val="65000"/>
            </a:srgbClr>
          </a:solidFill>
        </p:spPr>
        <p:txBody>
          <a:bodyPr/>
          <a:lstStyle/>
          <a:p>
            <a:r>
              <a:rPr lang="en-GB" dirty="0"/>
              <a:t>A case study: General Electric Turbines</a:t>
            </a:r>
          </a:p>
        </p:txBody>
      </p:sp>
    </p:spTree>
    <p:extLst>
      <p:ext uri="{BB962C8B-B14F-4D97-AF65-F5344CB8AC3E}">
        <p14:creationId xmlns:p14="http://schemas.microsoft.com/office/powerpoint/2010/main" val="240018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BD865-6FD3-4571-86A5-13533906A68A}"/>
              </a:ext>
            </a:extLst>
          </p:cNvPr>
          <p:cNvSpPr>
            <a:spLocks noGrp="1"/>
          </p:cNvSpPr>
          <p:nvPr>
            <p:ph type="title"/>
          </p:nvPr>
        </p:nvSpPr>
        <p:spPr/>
        <p:txBody>
          <a:bodyPr/>
          <a:lstStyle/>
          <a:p>
            <a:r>
              <a:rPr lang="en-GB" dirty="0"/>
              <a:t>General Electric – planning the tests</a:t>
            </a:r>
          </a:p>
        </p:txBody>
      </p:sp>
      <p:pic>
        <p:nvPicPr>
          <p:cNvPr id="4" name="Picture 3">
            <a:extLst>
              <a:ext uri="{FF2B5EF4-FFF2-40B4-BE49-F238E27FC236}">
                <a16:creationId xmlns:a16="http://schemas.microsoft.com/office/drawing/2014/main" xmlns="" id="{B7D35E0E-249C-4AD3-B214-267C8AD03F45}"/>
              </a:ext>
            </a:extLst>
          </p:cNvPr>
          <p:cNvPicPr>
            <a:picLocks noChangeAspect="1"/>
          </p:cNvPicPr>
          <p:nvPr/>
        </p:nvPicPr>
        <p:blipFill>
          <a:blip r:embed="rId3"/>
          <a:stretch>
            <a:fillRect/>
          </a:stretch>
        </p:blipFill>
        <p:spPr>
          <a:xfrm>
            <a:off x="548687" y="988265"/>
            <a:ext cx="5347957" cy="3780768"/>
          </a:xfrm>
          <a:prstGeom prst="rect">
            <a:avLst/>
          </a:prstGeom>
        </p:spPr>
      </p:pic>
      <p:sp>
        <p:nvSpPr>
          <p:cNvPr id="5" name="Text Placeholder 2">
            <a:extLst>
              <a:ext uri="{FF2B5EF4-FFF2-40B4-BE49-F238E27FC236}">
                <a16:creationId xmlns:a16="http://schemas.microsoft.com/office/drawing/2014/main" xmlns="" id="{7ED1CE91-82D2-4C7D-B88E-259BB791B2C3}"/>
              </a:ext>
            </a:extLst>
          </p:cNvPr>
          <p:cNvSpPr>
            <a:spLocks noGrp="1"/>
          </p:cNvSpPr>
          <p:nvPr>
            <p:ph type="body" sz="quarter" idx="10"/>
          </p:nvPr>
        </p:nvSpPr>
        <p:spPr>
          <a:xfrm>
            <a:off x="5941550" y="988265"/>
            <a:ext cx="2858011" cy="3567333"/>
          </a:xfrm>
        </p:spPr>
        <p:txBody>
          <a:bodyPr>
            <a:normAutofit/>
          </a:bodyPr>
          <a:lstStyle/>
          <a:p>
            <a:r>
              <a:rPr lang="en-GB" dirty="0"/>
              <a:t>Tests were planned with an excel file (left)</a:t>
            </a:r>
          </a:p>
          <a:p>
            <a:r>
              <a:rPr lang="en-GB" dirty="0"/>
              <a:t>Changes were very difficult to accommodate</a:t>
            </a:r>
          </a:p>
          <a:p>
            <a:r>
              <a:rPr lang="en-GB" dirty="0"/>
              <a:t>There was no warranty of correctness</a:t>
            </a:r>
          </a:p>
          <a:p>
            <a:r>
              <a:rPr lang="en-GB" dirty="0"/>
              <a:t>Trial and error and what-if scenarios were impossible</a:t>
            </a:r>
          </a:p>
          <a:p>
            <a:r>
              <a:rPr lang="en-GB" dirty="0"/>
              <a:t>Operators were not able to optimise solutions, and a lot of time and resources were wasted</a:t>
            </a:r>
          </a:p>
          <a:p>
            <a:endParaRPr lang="en-GB" dirty="0"/>
          </a:p>
        </p:txBody>
      </p:sp>
    </p:spTree>
    <p:extLst>
      <p:ext uri="{BB962C8B-B14F-4D97-AF65-F5344CB8AC3E}">
        <p14:creationId xmlns:p14="http://schemas.microsoft.com/office/powerpoint/2010/main" val="380455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xmlns="" id="{D472D89E-9C03-4EA4-8073-5538D9E9BAEE}"/>
              </a:ext>
            </a:extLst>
          </p:cNvPr>
          <p:cNvPicPr>
            <a:picLocks noChangeAspect="1" noChangeArrowheads="1"/>
          </p:cNvPicPr>
          <p:nvPr/>
        </p:nvPicPr>
        <p:blipFill>
          <a:blip r:embed="rId3">
            <a:alphaModFix amt="78000"/>
            <a:extLst>
              <a:ext uri="{BEBA8EAE-BF5A-486C-A8C5-ECC9F3942E4B}">
                <a14:imgProps xmlns:a14="http://schemas.microsoft.com/office/drawing/2010/main">
                  <a14:imgLayer r:embed="rId4">
                    <a14:imgEffect>
                      <a14:sharpenSoften amount="-15000"/>
                    </a14:imgEffect>
                    <a14:imgEffect>
                      <a14:brightnessContrast bright="-27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E64FFFA-015E-467E-AAE8-9F3DC0682FF4}"/>
              </a:ext>
            </a:extLst>
          </p:cNvPr>
          <p:cNvSpPr>
            <a:spLocks noGrp="1"/>
          </p:cNvSpPr>
          <p:nvPr>
            <p:ph type="title"/>
          </p:nvPr>
        </p:nvSpPr>
        <p:spPr>
          <a:xfrm>
            <a:off x="5527040" y="1884680"/>
            <a:ext cx="3220721" cy="2861311"/>
          </a:xfrm>
          <a:solidFill>
            <a:srgbClr val="D02B1E">
              <a:alpha val="55000"/>
            </a:srgbClr>
          </a:solidFill>
        </p:spPr>
        <p:txBody>
          <a:bodyPr/>
          <a:lstStyle/>
          <a:p>
            <a:r>
              <a:rPr lang="en-GB" sz="2000" dirty="0"/>
              <a:t>Testing process</a:t>
            </a:r>
            <a:br>
              <a:rPr lang="en-GB" sz="2000" dirty="0"/>
            </a:br>
            <a:r>
              <a:rPr lang="en-GB" sz="2000" dirty="0"/>
              <a:t/>
            </a:r>
            <a:br>
              <a:rPr lang="en-GB" sz="2000" dirty="0"/>
            </a:br>
            <a:r>
              <a:rPr lang="en-GB" sz="2000" dirty="0"/>
              <a:t>Resources:</a:t>
            </a:r>
            <a:br>
              <a:rPr lang="en-GB" sz="2000" dirty="0"/>
            </a:br>
            <a:r>
              <a:rPr lang="en-GB" sz="2000" dirty="0"/>
              <a:t>-Testbeds / Motors</a:t>
            </a:r>
            <a:br>
              <a:rPr lang="en-GB" sz="2000" dirty="0"/>
            </a:br>
            <a:r>
              <a:rPr lang="en-GB" sz="2000" dirty="0"/>
              <a:t>-Gearboxes</a:t>
            </a:r>
            <a:br>
              <a:rPr lang="en-GB" sz="2000" dirty="0"/>
            </a:br>
            <a:r>
              <a:rPr lang="en-GB" sz="2000" dirty="0"/>
              <a:t>-Cooler loops</a:t>
            </a:r>
            <a:br>
              <a:rPr lang="en-GB" sz="2000" dirty="0"/>
            </a:br>
            <a:endParaRPr lang="en-GB" sz="2000" dirty="0"/>
          </a:p>
        </p:txBody>
      </p:sp>
      <p:sp>
        <p:nvSpPr>
          <p:cNvPr id="4" name="Title 1">
            <a:extLst>
              <a:ext uri="{FF2B5EF4-FFF2-40B4-BE49-F238E27FC236}">
                <a16:creationId xmlns:a16="http://schemas.microsoft.com/office/drawing/2014/main" xmlns="" id="{23D808C2-1DCA-4CCC-B8ED-3C09E81DEB4D}"/>
              </a:ext>
            </a:extLst>
          </p:cNvPr>
          <p:cNvSpPr txBox="1">
            <a:spLocks/>
          </p:cNvSpPr>
          <p:nvPr/>
        </p:nvSpPr>
        <p:spPr>
          <a:xfrm>
            <a:off x="435600" y="83700"/>
            <a:ext cx="8280000" cy="837000"/>
          </a:xfrm>
          <a:prstGeom prst="rect">
            <a:avLst/>
          </a:prstGeom>
          <a:noFill/>
          <a:ln>
            <a:noFill/>
            <a:prstDash val="dash"/>
          </a:ln>
        </p:spPr>
        <p:txBody>
          <a:bodyPr vert="horz" lIns="252000" tIns="252000" rIns="216000" bIns="252000" rtlCol="0" anchor="ctr" anchorCtr="0">
            <a:noAutofit/>
          </a:bodyPr>
          <a:lstStyle>
            <a:lvl1pPr algn="l" defTabSz="685734" rtl="0" eaLnBrk="1" latinLnBrk="0" hangingPunct="1">
              <a:lnSpc>
                <a:spcPct val="90000"/>
              </a:lnSpc>
              <a:spcBef>
                <a:spcPct val="0"/>
              </a:spcBef>
              <a:buNone/>
              <a:defRPr sz="2800" b="0" kern="1200" baseline="0">
                <a:solidFill>
                  <a:schemeClr val="bg1"/>
                </a:solidFill>
                <a:latin typeface="Webnar Medium" panose="00000600000000000000" pitchFamily="2" charset="0"/>
                <a:ea typeface="+mj-ea"/>
                <a:cs typeface="+mj-cs"/>
              </a:defRPr>
            </a:lvl1pPr>
          </a:lstStyle>
          <a:p>
            <a:r>
              <a:rPr lang="en-GB" dirty="0">
                <a:solidFill>
                  <a:schemeClr val="bg1">
                    <a:lumMod val="95000"/>
                  </a:schemeClr>
                </a:solidFill>
              </a:rPr>
              <a:t>Testing turbines : modelling the problem</a:t>
            </a:r>
          </a:p>
        </p:txBody>
      </p:sp>
    </p:spTree>
    <p:extLst>
      <p:ext uri="{BB962C8B-B14F-4D97-AF65-F5344CB8AC3E}">
        <p14:creationId xmlns:p14="http://schemas.microsoft.com/office/powerpoint/2010/main" val="323122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6BD58C4-9378-4D56-9437-5FE765BBA10F}"/>
              </a:ext>
            </a:extLst>
          </p:cNvPr>
          <p:cNvSpPr>
            <a:spLocks noGrp="1"/>
          </p:cNvSpPr>
          <p:nvPr>
            <p:ph type="title"/>
          </p:nvPr>
        </p:nvSpPr>
        <p:spPr>
          <a:solidFill>
            <a:srgbClr val="D02B1E"/>
          </a:solidFill>
        </p:spPr>
        <p:txBody>
          <a:bodyPr/>
          <a:lstStyle/>
          <a:p>
            <a:r>
              <a:rPr lang="en-GB" dirty="0"/>
              <a:t>Constraint Satisfaction Problems</a:t>
            </a:r>
          </a:p>
        </p:txBody>
      </p:sp>
    </p:spTree>
    <p:extLst>
      <p:ext uri="{BB962C8B-B14F-4D97-AF65-F5344CB8AC3E}">
        <p14:creationId xmlns:p14="http://schemas.microsoft.com/office/powerpoint/2010/main" val="3007792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xmlns="" id="{D472D89E-9C03-4EA4-8073-5538D9E9BAEE}"/>
              </a:ext>
            </a:extLst>
          </p:cNvPr>
          <p:cNvPicPr>
            <a:picLocks noChangeAspect="1" noChangeArrowheads="1"/>
          </p:cNvPicPr>
          <p:nvPr/>
        </p:nvPicPr>
        <p:blipFill>
          <a:blip r:embed="rId3">
            <a:alphaModFix amt="78000"/>
            <a:extLst>
              <a:ext uri="{BEBA8EAE-BF5A-486C-A8C5-ECC9F3942E4B}">
                <a14:imgProps xmlns:a14="http://schemas.microsoft.com/office/drawing/2010/main">
                  <a14:imgLayer r:embed="rId4">
                    <a14:imgEffect>
                      <a14:sharpenSoften amount="-15000"/>
                    </a14:imgEffect>
                    <a14:imgEffect>
                      <a14:brightnessContrast bright="-27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E64FFFA-015E-467E-AAE8-9F3DC0682FF4}"/>
              </a:ext>
            </a:extLst>
          </p:cNvPr>
          <p:cNvSpPr>
            <a:spLocks noGrp="1"/>
          </p:cNvSpPr>
          <p:nvPr>
            <p:ph type="title"/>
          </p:nvPr>
        </p:nvSpPr>
        <p:spPr>
          <a:xfrm>
            <a:off x="4908238" y="1884680"/>
            <a:ext cx="3839524" cy="2861311"/>
          </a:xfrm>
          <a:solidFill>
            <a:srgbClr val="D02B1E">
              <a:alpha val="55000"/>
            </a:srgbClr>
          </a:solidFill>
        </p:spPr>
        <p:txBody>
          <a:bodyPr/>
          <a:lstStyle/>
          <a:p>
            <a:r>
              <a:rPr lang="en-GB" sz="2000" dirty="0"/>
              <a:t>Matching</a:t>
            </a:r>
            <a:br>
              <a:rPr lang="en-GB" sz="2000" dirty="0"/>
            </a:br>
            <a:r>
              <a:rPr lang="en-GB" sz="2000" dirty="0"/>
              <a:t>Constraints</a:t>
            </a:r>
            <a:br>
              <a:rPr lang="en-GB" sz="2000" dirty="0"/>
            </a:br>
            <a:r>
              <a:rPr lang="en-GB" sz="2000" dirty="0"/>
              <a:t/>
            </a:r>
            <a:br>
              <a:rPr lang="en-GB" sz="2000" dirty="0"/>
            </a:br>
            <a:r>
              <a:rPr lang="en-GB" sz="1600" dirty="0"/>
              <a:t>A parallel machines, offline, non-</a:t>
            </a:r>
            <a:r>
              <a:rPr lang="en-GB" sz="1600" dirty="0" err="1"/>
              <a:t>preemptive</a:t>
            </a:r>
            <a:r>
              <a:rPr lang="en-GB" sz="1600" dirty="0"/>
              <a:t> multi-machine with processing sets scheduling problem with resource eligibility, release dates and due dates. (using Graham’s notation)</a:t>
            </a:r>
            <a:endParaRPr lang="en-GB" sz="2000" dirty="0"/>
          </a:p>
        </p:txBody>
      </p:sp>
      <p:sp>
        <p:nvSpPr>
          <p:cNvPr id="4" name="Title 1">
            <a:extLst>
              <a:ext uri="{FF2B5EF4-FFF2-40B4-BE49-F238E27FC236}">
                <a16:creationId xmlns:a16="http://schemas.microsoft.com/office/drawing/2014/main" xmlns="" id="{23D808C2-1DCA-4CCC-B8ED-3C09E81DEB4D}"/>
              </a:ext>
            </a:extLst>
          </p:cNvPr>
          <p:cNvSpPr txBox="1">
            <a:spLocks/>
          </p:cNvSpPr>
          <p:nvPr/>
        </p:nvSpPr>
        <p:spPr>
          <a:xfrm>
            <a:off x="435600" y="83700"/>
            <a:ext cx="8280000" cy="837000"/>
          </a:xfrm>
          <a:prstGeom prst="rect">
            <a:avLst/>
          </a:prstGeom>
          <a:noFill/>
          <a:ln>
            <a:noFill/>
            <a:prstDash val="dash"/>
          </a:ln>
        </p:spPr>
        <p:txBody>
          <a:bodyPr vert="horz" lIns="252000" tIns="252000" rIns="216000" bIns="252000" rtlCol="0" anchor="ctr" anchorCtr="0">
            <a:noAutofit/>
          </a:bodyPr>
          <a:lstStyle>
            <a:lvl1pPr algn="l" defTabSz="685734" rtl="0" eaLnBrk="1" latinLnBrk="0" hangingPunct="1">
              <a:lnSpc>
                <a:spcPct val="90000"/>
              </a:lnSpc>
              <a:spcBef>
                <a:spcPct val="0"/>
              </a:spcBef>
              <a:buNone/>
              <a:defRPr sz="2800" b="0" kern="1200" baseline="0">
                <a:solidFill>
                  <a:schemeClr val="bg1"/>
                </a:solidFill>
                <a:latin typeface="Webnar Medium" panose="00000600000000000000" pitchFamily="2" charset="0"/>
                <a:ea typeface="+mj-ea"/>
                <a:cs typeface="+mj-cs"/>
              </a:defRPr>
            </a:lvl1pPr>
          </a:lstStyle>
          <a:p>
            <a:r>
              <a:rPr lang="en-GB" dirty="0">
                <a:solidFill>
                  <a:schemeClr val="bg1">
                    <a:lumMod val="95000"/>
                  </a:schemeClr>
                </a:solidFill>
              </a:rPr>
              <a:t>Testing turbines : modelling the problem</a:t>
            </a:r>
          </a:p>
        </p:txBody>
      </p:sp>
    </p:spTree>
    <p:extLst>
      <p:ext uri="{BB962C8B-B14F-4D97-AF65-F5344CB8AC3E}">
        <p14:creationId xmlns:p14="http://schemas.microsoft.com/office/powerpoint/2010/main" val="1955521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BD865-6FD3-4571-86A5-13533906A68A}"/>
              </a:ext>
            </a:extLst>
          </p:cNvPr>
          <p:cNvSpPr>
            <a:spLocks noGrp="1"/>
          </p:cNvSpPr>
          <p:nvPr>
            <p:ph type="title"/>
          </p:nvPr>
        </p:nvSpPr>
        <p:spPr/>
        <p:txBody>
          <a:bodyPr/>
          <a:lstStyle/>
          <a:p>
            <a:r>
              <a:rPr lang="en-GB" dirty="0"/>
              <a:t>Stratagem</a:t>
            </a:r>
          </a:p>
        </p:txBody>
      </p:sp>
      <p:pic>
        <p:nvPicPr>
          <p:cNvPr id="3" name="Picture 2">
            <a:extLst>
              <a:ext uri="{FF2B5EF4-FFF2-40B4-BE49-F238E27FC236}">
                <a16:creationId xmlns:a16="http://schemas.microsoft.com/office/drawing/2014/main" xmlns="" id="{ED318036-BFB9-48E8-B8A9-8BF30967D9FD}"/>
              </a:ext>
            </a:extLst>
          </p:cNvPr>
          <p:cNvPicPr>
            <a:picLocks noChangeAspect="1"/>
          </p:cNvPicPr>
          <p:nvPr/>
        </p:nvPicPr>
        <p:blipFill>
          <a:blip r:embed="rId3"/>
          <a:stretch>
            <a:fillRect/>
          </a:stretch>
        </p:blipFill>
        <p:spPr>
          <a:xfrm>
            <a:off x="553865" y="842963"/>
            <a:ext cx="5152896" cy="3604047"/>
          </a:xfrm>
          <a:prstGeom prst="rect">
            <a:avLst/>
          </a:prstGeom>
        </p:spPr>
      </p:pic>
      <p:sp>
        <p:nvSpPr>
          <p:cNvPr id="4" name="Text Placeholder 2">
            <a:extLst>
              <a:ext uri="{FF2B5EF4-FFF2-40B4-BE49-F238E27FC236}">
                <a16:creationId xmlns:a16="http://schemas.microsoft.com/office/drawing/2014/main" xmlns="" id="{7ED1CE91-82D2-4C7D-B88E-259BB791B2C3}"/>
              </a:ext>
            </a:extLst>
          </p:cNvPr>
          <p:cNvSpPr>
            <a:spLocks noGrp="1"/>
          </p:cNvSpPr>
          <p:nvPr>
            <p:ph type="body" sz="quarter" idx="10"/>
          </p:nvPr>
        </p:nvSpPr>
        <p:spPr>
          <a:xfrm>
            <a:off x="5881105" y="842963"/>
            <a:ext cx="3019493" cy="4202683"/>
          </a:xfrm>
        </p:spPr>
        <p:txBody>
          <a:bodyPr>
            <a:normAutofit/>
          </a:bodyPr>
          <a:lstStyle/>
          <a:p>
            <a:r>
              <a:rPr lang="en-GB" dirty="0"/>
              <a:t>Already doing much better than humans and in use at GE for the past 4 years. </a:t>
            </a:r>
            <a:endParaRPr lang="en-GB" dirty="0" smtClean="0"/>
          </a:p>
          <a:p>
            <a:r>
              <a:rPr lang="en-GB" dirty="0" smtClean="0"/>
              <a:t>Uses </a:t>
            </a:r>
            <a:r>
              <a:rPr lang="en-GB" dirty="0" smtClean="0"/>
              <a:t>a mix of or-tools and problem-specific construction heuristics.</a:t>
            </a:r>
          </a:p>
          <a:p>
            <a:r>
              <a:rPr lang="en-GB" dirty="0" smtClean="0"/>
              <a:t>Two areas of intense research:</a:t>
            </a:r>
            <a:endParaRPr lang="en-GB" dirty="0" smtClean="0"/>
          </a:p>
          <a:p>
            <a:pPr marL="321750" indent="-285750">
              <a:buFont typeface="Arial" panose="020B0604020202020204" pitchFamily="34" charset="0"/>
              <a:buChar char="•"/>
            </a:pPr>
            <a:r>
              <a:rPr lang="en-GB" dirty="0" smtClean="0"/>
              <a:t>Local search : problem of efficiently constructing neighbours of an assignment</a:t>
            </a:r>
          </a:p>
          <a:p>
            <a:pPr marL="321750" indent="-285750">
              <a:buFont typeface="Arial" panose="020B0604020202020204" pitchFamily="34" charset="0"/>
              <a:buChar char="•"/>
            </a:pPr>
            <a:r>
              <a:rPr lang="en-GB" dirty="0" smtClean="0"/>
              <a:t>Global search : problem of constructing viable operators on an assignment</a:t>
            </a:r>
          </a:p>
          <a:p>
            <a:endParaRPr lang="en-GB" dirty="0"/>
          </a:p>
          <a:p>
            <a:endParaRPr lang="en-GB" dirty="0"/>
          </a:p>
        </p:txBody>
      </p:sp>
    </p:spTree>
    <p:extLst>
      <p:ext uri="{BB962C8B-B14F-4D97-AF65-F5344CB8AC3E}">
        <p14:creationId xmlns:p14="http://schemas.microsoft.com/office/powerpoint/2010/main" val="89958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To know more </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pPr marL="0" lvl="0" defTabSz="685800" fontAlgn="base">
              <a:lnSpc>
                <a:spcPct val="100000"/>
              </a:lnSpc>
              <a:spcBef>
                <a:spcPts val="0"/>
              </a:spcBef>
              <a:spcAft>
                <a:spcPts val="0"/>
              </a:spcAft>
              <a:buClrTx/>
              <a:buSzTx/>
              <a:defRPr/>
            </a:pPr>
            <a:r>
              <a:rPr lang="en-GB" dirty="0">
                <a:solidFill>
                  <a:schemeClr val="tx1"/>
                </a:solidFill>
              </a:rPr>
              <a:t>Apt, Krzysztof (2003). Constraint Programming. Cambridge</a:t>
            </a:r>
          </a:p>
          <a:p>
            <a:pPr marL="0" lvl="0" defTabSz="685800" fontAlgn="base">
              <a:lnSpc>
                <a:spcPct val="100000"/>
              </a:lnSpc>
              <a:spcBef>
                <a:spcPts val="0"/>
              </a:spcBef>
              <a:spcAft>
                <a:spcPts val="0"/>
              </a:spcAft>
              <a:buClrTx/>
              <a:buSzTx/>
              <a:defRPr/>
            </a:pPr>
            <a:endParaRPr lang="en-GB" dirty="0"/>
          </a:p>
          <a:p>
            <a:pPr marL="0" lvl="0" defTabSz="685800" fontAlgn="base">
              <a:lnSpc>
                <a:spcPct val="100000"/>
              </a:lnSpc>
              <a:spcBef>
                <a:spcPts val="0"/>
              </a:spcBef>
              <a:spcAft>
                <a:spcPts val="0"/>
              </a:spcAft>
              <a:buClrTx/>
              <a:buSzTx/>
              <a:defRPr/>
            </a:pPr>
            <a:r>
              <a:rPr lang="en-GB" dirty="0" err="1"/>
              <a:t>Frühwirth</a:t>
            </a:r>
            <a:r>
              <a:rPr lang="en-GB" dirty="0"/>
              <a:t> &amp; </a:t>
            </a:r>
            <a:r>
              <a:rPr lang="en-GB" dirty="0" err="1"/>
              <a:t>Abdennadher</a:t>
            </a:r>
            <a:r>
              <a:rPr lang="en-GB" dirty="0"/>
              <a:t> (2003). </a:t>
            </a:r>
            <a:r>
              <a:rPr lang="en-GB" dirty="0">
                <a:solidFill>
                  <a:schemeClr val="tx1"/>
                </a:solidFill>
              </a:rPr>
              <a:t>Essentials of Constraint Programming. </a:t>
            </a:r>
            <a:r>
              <a:rPr lang="en-GB" dirty="0"/>
              <a:t>Springer</a:t>
            </a:r>
          </a:p>
          <a:p>
            <a:pPr marL="0" lvl="0" defTabSz="685800" fontAlgn="base">
              <a:lnSpc>
                <a:spcPct val="100000"/>
              </a:lnSpc>
              <a:spcBef>
                <a:spcPts val="0"/>
              </a:spcBef>
              <a:spcAft>
                <a:spcPts val="0"/>
              </a:spcAft>
              <a:buClrTx/>
              <a:buSzTx/>
              <a:defRPr/>
            </a:pPr>
            <a:endParaRPr lang="en-GB" dirty="0">
              <a:solidFill>
                <a:schemeClr val="tx1"/>
              </a:solidFill>
            </a:endParaRPr>
          </a:p>
          <a:p>
            <a:pPr marL="0" lvl="0" defTabSz="685800" fontAlgn="base">
              <a:lnSpc>
                <a:spcPct val="100000"/>
              </a:lnSpc>
              <a:spcBef>
                <a:spcPts val="0"/>
              </a:spcBef>
              <a:spcAft>
                <a:spcPts val="0"/>
              </a:spcAft>
              <a:buClrTx/>
              <a:buSzTx/>
              <a:defRPr/>
            </a:pPr>
            <a:r>
              <a:rPr lang="en-GB" dirty="0" err="1">
                <a:solidFill>
                  <a:schemeClr val="tx1"/>
                </a:solidFill>
              </a:rPr>
              <a:t>Pinedo</a:t>
            </a:r>
            <a:r>
              <a:rPr lang="en-GB" dirty="0">
                <a:solidFill>
                  <a:schemeClr val="tx1"/>
                </a:solidFill>
              </a:rPr>
              <a:t>, Michael L. (2012). Scheduling. Theory, Algorithms, and Systems. Springer</a:t>
            </a:r>
          </a:p>
          <a:p>
            <a:pPr marL="0" lvl="0" defTabSz="685800" fontAlgn="base">
              <a:lnSpc>
                <a:spcPct val="100000"/>
              </a:lnSpc>
              <a:spcBef>
                <a:spcPts val="0"/>
              </a:spcBef>
              <a:spcAft>
                <a:spcPts val="0"/>
              </a:spcAft>
              <a:buClrTx/>
              <a:buSzTx/>
              <a:defRPr/>
            </a:pPr>
            <a:endParaRPr lang="en-GB" dirty="0">
              <a:solidFill>
                <a:schemeClr val="tx1"/>
              </a:solidFill>
            </a:endParaRPr>
          </a:p>
          <a:p>
            <a:pPr marL="0" lvl="0" defTabSz="685800" fontAlgn="base">
              <a:lnSpc>
                <a:spcPct val="100000"/>
              </a:lnSpc>
              <a:spcBef>
                <a:spcPts val="0"/>
              </a:spcBef>
              <a:spcAft>
                <a:spcPts val="0"/>
              </a:spcAft>
              <a:buClrTx/>
              <a:buSzTx/>
              <a:defRPr/>
            </a:pPr>
            <a:r>
              <a:rPr lang="en-GB" dirty="0">
                <a:solidFill>
                  <a:schemeClr val="tx1"/>
                </a:solidFill>
              </a:rPr>
              <a:t>Brucker, P &amp; </a:t>
            </a:r>
            <a:r>
              <a:rPr lang="en-GB" dirty="0" err="1">
                <a:solidFill>
                  <a:schemeClr val="tx1"/>
                </a:solidFill>
              </a:rPr>
              <a:t>Knust</a:t>
            </a:r>
            <a:r>
              <a:rPr lang="en-GB" dirty="0">
                <a:solidFill>
                  <a:schemeClr val="tx1"/>
                </a:solidFill>
              </a:rPr>
              <a:t>, S. (2006). Complex Scheduling. Springer</a:t>
            </a:r>
          </a:p>
          <a:p>
            <a:pPr marL="0" lvl="0" defTabSz="685800" fontAlgn="base">
              <a:lnSpc>
                <a:spcPct val="100000"/>
              </a:lnSpc>
              <a:spcBef>
                <a:spcPts val="0"/>
              </a:spcBef>
              <a:spcAft>
                <a:spcPts val="0"/>
              </a:spcAft>
              <a:buClrTx/>
              <a:buSzTx/>
              <a:defRPr/>
            </a:pPr>
            <a:endParaRPr lang="en-GB" dirty="0"/>
          </a:p>
          <a:p>
            <a:pPr marL="0" lvl="0" defTabSz="685800" fontAlgn="base">
              <a:lnSpc>
                <a:spcPct val="100000"/>
              </a:lnSpc>
              <a:spcBef>
                <a:spcPts val="0"/>
              </a:spcBef>
              <a:spcAft>
                <a:spcPts val="0"/>
              </a:spcAft>
              <a:buClrTx/>
              <a:buSzTx/>
              <a:defRPr/>
            </a:pPr>
            <a:r>
              <a:rPr lang="en-GB" dirty="0"/>
              <a:t>Google or-tools: https://developers.google.com/optimization</a:t>
            </a:r>
          </a:p>
        </p:txBody>
      </p:sp>
    </p:spTree>
    <p:extLst>
      <p:ext uri="{BB962C8B-B14F-4D97-AF65-F5344CB8AC3E}">
        <p14:creationId xmlns:p14="http://schemas.microsoft.com/office/powerpoint/2010/main" val="31804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D02B1E"/>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863" y="265504"/>
            <a:ext cx="270000" cy="266553"/>
          </a:xfrm>
          <a:prstGeom prst="rect">
            <a:avLst/>
          </a:prstGeom>
        </p:spPr>
      </p:pic>
      <p:sp>
        <p:nvSpPr>
          <p:cNvPr id="5" name="TextBox 4"/>
          <p:cNvSpPr txBox="1"/>
          <p:nvPr/>
        </p:nvSpPr>
        <p:spPr>
          <a:xfrm>
            <a:off x="230735" y="4324169"/>
            <a:ext cx="1274708" cy="507831"/>
          </a:xfrm>
          <a:prstGeom prst="rect">
            <a:avLst/>
          </a:prstGeom>
          <a:noFill/>
        </p:spPr>
        <p:txBody>
          <a:bodyPr wrap="none" rtlCol="0">
            <a:spAutoFit/>
          </a:bodyPr>
          <a:lstStyle/>
          <a:p>
            <a:r>
              <a:rPr lang="en-GB" dirty="0">
                <a:solidFill>
                  <a:srgbClr val="D0D2D3"/>
                </a:solidFill>
              </a:rPr>
              <a:t>@gabscali</a:t>
            </a:r>
          </a:p>
          <a:p>
            <a:r>
              <a:rPr lang="en-GB" dirty="0">
                <a:solidFill>
                  <a:srgbClr val="D0D2D3"/>
                </a:solidFill>
              </a:rPr>
              <a:t>gab@acm.org</a:t>
            </a:r>
          </a:p>
        </p:txBody>
      </p:sp>
    </p:spTree>
    <p:extLst>
      <p:ext uri="{BB962C8B-B14F-4D97-AF65-F5344CB8AC3E}">
        <p14:creationId xmlns:p14="http://schemas.microsoft.com/office/powerpoint/2010/main" val="409331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Constraint Satisfaction Problems</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931724"/>
          </a:xfrm>
        </p:spPr>
        <p:txBody>
          <a:bodyPr>
            <a:normAutofit/>
          </a:bodyPr>
          <a:lstStyle/>
          <a:p>
            <a:r>
              <a:rPr lang="en-GB" dirty="0" smtClean="0"/>
              <a:t>A </a:t>
            </a:r>
            <a:r>
              <a:rPr lang="en-GB" dirty="0"/>
              <a:t>constraint satisfaction problem (CSP) is a tuple (X,D,C) where:</a:t>
            </a:r>
          </a:p>
          <a:p>
            <a:pPr marL="321750" indent="-285750">
              <a:buFont typeface="Arial" panose="020B0604020202020204" pitchFamily="34" charset="0"/>
              <a:buChar char="•"/>
            </a:pPr>
            <a:r>
              <a:rPr lang="en-GB" dirty="0" smtClean="0"/>
              <a:t> </a:t>
            </a:r>
            <a:r>
              <a:rPr lang="en-GB" dirty="0"/>
              <a:t>X = {x</a:t>
            </a:r>
            <a:r>
              <a:rPr lang="en-GB" baseline="-25000" dirty="0"/>
              <a:t>1</a:t>
            </a:r>
            <a:r>
              <a:rPr lang="en-GB" dirty="0"/>
              <a:t>, x</a:t>
            </a:r>
            <a:r>
              <a:rPr lang="en-GB" baseline="-25000" dirty="0"/>
              <a:t>2</a:t>
            </a:r>
            <a:r>
              <a:rPr lang="en-GB" dirty="0"/>
              <a:t>, . . . , </a:t>
            </a:r>
            <a:r>
              <a:rPr lang="en-GB" dirty="0" err="1"/>
              <a:t>x</a:t>
            </a:r>
            <a:r>
              <a:rPr lang="en-GB" baseline="-25000" dirty="0" err="1"/>
              <a:t>n</a:t>
            </a:r>
            <a:r>
              <a:rPr lang="en-GB" dirty="0"/>
              <a:t>} is the set of variables</a:t>
            </a:r>
          </a:p>
          <a:p>
            <a:pPr marL="321750" indent="-285750">
              <a:buFont typeface="Arial" panose="020B0604020202020204" pitchFamily="34" charset="0"/>
              <a:buChar char="•"/>
            </a:pPr>
            <a:r>
              <a:rPr lang="en-GB" dirty="0" smtClean="0"/>
              <a:t>D </a:t>
            </a:r>
            <a:r>
              <a:rPr lang="en-GB" dirty="0"/>
              <a:t>= {d</a:t>
            </a:r>
            <a:r>
              <a:rPr lang="en-GB" baseline="-25000" dirty="0"/>
              <a:t>1</a:t>
            </a:r>
            <a:r>
              <a:rPr lang="en-GB" dirty="0"/>
              <a:t>, d</a:t>
            </a:r>
            <a:r>
              <a:rPr lang="en-GB" baseline="-25000" dirty="0"/>
              <a:t>2</a:t>
            </a:r>
            <a:r>
              <a:rPr lang="en-GB" dirty="0"/>
              <a:t>, . . . , </a:t>
            </a:r>
            <a:r>
              <a:rPr lang="en-GB" dirty="0" err="1"/>
              <a:t>d</a:t>
            </a:r>
            <a:r>
              <a:rPr lang="en-GB" baseline="-25000" dirty="0" err="1"/>
              <a:t>n</a:t>
            </a:r>
            <a:r>
              <a:rPr lang="en-GB" dirty="0"/>
              <a:t>} is the set of </a:t>
            </a:r>
            <a:r>
              <a:rPr lang="en-GB" dirty="0" smtClean="0"/>
              <a:t>domains (</a:t>
            </a:r>
            <a:r>
              <a:rPr lang="en-GB" dirty="0"/>
              <a:t>d</a:t>
            </a:r>
            <a:r>
              <a:rPr lang="en-GB" baseline="-25000" dirty="0"/>
              <a:t>i</a:t>
            </a:r>
            <a:r>
              <a:rPr lang="en-GB" dirty="0"/>
              <a:t> is a finite set of potential values for x</a:t>
            </a:r>
            <a:r>
              <a:rPr lang="en-GB" baseline="-25000" dirty="0"/>
              <a:t>i</a:t>
            </a:r>
            <a:r>
              <a:rPr lang="en-GB" dirty="0"/>
              <a:t>)</a:t>
            </a:r>
          </a:p>
          <a:p>
            <a:pPr marL="321750" indent="-285750">
              <a:buFont typeface="Arial" panose="020B0604020202020204" pitchFamily="34" charset="0"/>
              <a:buChar char="•"/>
            </a:pPr>
            <a:r>
              <a:rPr lang="en-GB" dirty="0" smtClean="0"/>
              <a:t>C </a:t>
            </a:r>
            <a:r>
              <a:rPr lang="en-GB" dirty="0"/>
              <a:t>= {c</a:t>
            </a:r>
            <a:r>
              <a:rPr lang="en-GB" baseline="-25000" dirty="0"/>
              <a:t>1</a:t>
            </a:r>
            <a:r>
              <a:rPr lang="en-GB" dirty="0"/>
              <a:t>, c</a:t>
            </a:r>
            <a:r>
              <a:rPr lang="en-GB" baseline="-25000" dirty="0"/>
              <a:t>2</a:t>
            </a:r>
            <a:r>
              <a:rPr lang="en-GB" dirty="0"/>
              <a:t>, . . . , c</a:t>
            </a:r>
            <a:r>
              <a:rPr lang="en-GB" baseline="-25000" dirty="0"/>
              <a:t>m</a:t>
            </a:r>
            <a:r>
              <a:rPr lang="en-GB" dirty="0"/>
              <a:t>} is a set of </a:t>
            </a:r>
            <a:r>
              <a:rPr lang="en-GB" dirty="0" smtClean="0"/>
              <a:t>constraints</a:t>
            </a:r>
            <a:r>
              <a:rPr lang="en-GB" dirty="0"/>
              <a:t> </a:t>
            </a:r>
            <a:r>
              <a:rPr lang="en-GB" dirty="0" smtClean="0"/>
              <a:t>restricting </a:t>
            </a:r>
            <a:r>
              <a:rPr lang="en-GB" dirty="0"/>
              <a:t>the values that the variables can simultaneously take.</a:t>
            </a:r>
          </a:p>
          <a:p>
            <a:r>
              <a:rPr lang="en-GB" dirty="0"/>
              <a:t>Values need not be a set of consecutive integers, they just need to be a discrete set.</a:t>
            </a:r>
          </a:p>
          <a:p>
            <a:r>
              <a:rPr lang="en-GB" dirty="0"/>
              <a:t>A solution to a CSP is an </a:t>
            </a:r>
            <a:r>
              <a:rPr lang="en-GB" b="1" dirty="0"/>
              <a:t>assignment</a:t>
            </a:r>
            <a:r>
              <a:rPr lang="en-GB" dirty="0"/>
              <a:t> of a value from its domain to every variable, in such a way that all constraints are satisfied at once.</a:t>
            </a:r>
          </a:p>
          <a:p>
            <a:r>
              <a:rPr lang="en-GB" dirty="0"/>
              <a:t>Just any solution vs all solutions vs a good/optimal solution.</a:t>
            </a:r>
          </a:p>
          <a:p>
            <a:r>
              <a:rPr lang="en-GB" dirty="0"/>
              <a:t>In this last case, we have a </a:t>
            </a:r>
            <a:r>
              <a:rPr lang="en-GB" b="1" dirty="0"/>
              <a:t>constrained optimisation problem </a:t>
            </a:r>
            <a:r>
              <a:rPr lang="en-GB" dirty="0"/>
              <a:t>(COP), defined by some objective function of some (or all) of the </a:t>
            </a:r>
            <a:r>
              <a:rPr lang="en-GB" dirty="0" smtClean="0"/>
              <a:t>variables</a:t>
            </a:r>
          </a:p>
        </p:txBody>
      </p:sp>
    </p:spTree>
    <p:extLst>
      <p:ext uri="{BB962C8B-B14F-4D97-AF65-F5344CB8AC3E}">
        <p14:creationId xmlns:p14="http://schemas.microsoft.com/office/powerpoint/2010/main" val="2294222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smtClean="0"/>
              <a:t>Complexity </a:t>
            </a:r>
            <a:r>
              <a:rPr lang="en-GB" dirty="0"/>
              <a:t>of CSPs</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a:t>CSPs are in general NP-complete. </a:t>
            </a:r>
          </a:p>
          <a:p>
            <a:r>
              <a:rPr lang="en-GB" dirty="0"/>
              <a:t>This easily follows by a number of other NP-complete problems being expressible as constraint satisfaction problems: for example the propositional satisfiability (SAT</a:t>
            </a:r>
            <a:r>
              <a:rPr lang="en-GB" dirty="0" smtClean="0"/>
              <a:t>) problems</a:t>
            </a:r>
            <a:r>
              <a:rPr lang="en-GB" dirty="0"/>
              <a:t>.</a:t>
            </a:r>
          </a:p>
          <a:p>
            <a:r>
              <a:rPr lang="en-GB" dirty="0"/>
              <a:t>Research has shown that some subclasses of CSPs with certain properties are polynomial if they follow certain restrictions. For example an instance where all the domains are binary and all the constraints are binary, can be solved in polynomial time.</a:t>
            </a:r>
          </a:p>
          <a:p>
            <a:r>
              <a:rPr lang="en-GB" dirty="0"/>
              <a:t>COPs are harder than their corresponding </a:t>
            </a:r>
            <a:r>
              <a:rPr lang="en-GB" dirty="0" smtClean="0"/>
              <a:t>CSPs: knapsack and TSP are reducible to COPs.</a:t>
            </a:r>
            <a:endParaRPr lang="en-GB" dirty="0"/>
          </a:p>
          <a:p>
            <a:r>
              <a:rPr lang="en-GB" dirty="0"/>
              <a:t>Puzzles such as the n-queens problem or sudoku are often used as toy examples.</a:t>
            </a:r>
          </a:p>
          <a:p>
            <a:endParaRPr lang="en-GB" dirty="0"/>
          </a:p>
        </p:txBody>
      </p:sp>
    </p:spTree>
    <p:extLst>
      <p:ext uri="{BB962C8B-B14F-4D97-AF65-F5344CB8AC3E}">
        <p14:creationId xmlns:p14="http://schemas.microsoft.com/office/powerpoint/2010/main" val="2804674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smtClean="0"/>
              <a:t>Why are CSPs and CP interesting?</a:t>
            </a:r>
            <a:endParaRPr lang="en-GB" dirty="0"/>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smtClean="0"/>
              <a:t>CSPs </a:t>
            </a:r>
            <a:r>
              <a:rPr lang="en-GB" dirty="0"/>
              <a:t>and COPs appear in all sorts of fields: scheduling, planning, resource allocation, transport and logistics, network management, economics, biology and many more</a:t>
            </a:r>
            <a:r>
              <a:rPr lang="en-GB" dirty="0" smtClean="0"/>
              <a:t>.</a:t>
            </a:r>
            <a:endParaRPr lang="en-GB" dirty="0"/>
          </a:p>
          <a:p>
            <a:r>
              <a:rPr lang="en-GB" dirty="0" smtClean="0"/>
              <a:t>Unlike it happens for other areas of AI, this is one where computers, while struggling, are still much better than people!</a:t>
            </a:r>
          </a:p>
          <a:p>
            <a:r>
              <a:rPr lang="en-GB" dirty="0" smtClean="0"/>
              <a:t>In the holy wars between different programming paradigms, declarative and constraint programming are often unjustly neglected - but there are strong arguments in favour of them, especially in terms of the </a:t>
            </a:r>
            <a:r>
              <a:rPr lang="en-GB" i="1" dirty="0" smtClean="0"/>
              <a:t>software engineering</a:t>
            </a:r>
            <a:r>
              <a:rPr lang="en-GB" dirty="0" smtClean="0"/>
              <a:t> practices they enable.</a:t>
            </a:r>
          </a:p>
          <a:p>
            <a:endParaRPr lang="en-GB" dirty="0"/>
          </a:p>
        </p:txBody>
      </p:sp>
    </p:spTree>
    <p:extLst>
      <p:ext uri="{BB962C8B-B14F-4D97-AF65-F5344CB8AC3E}">
        <p14:creationId xmlns:p14="http://schemas.microsoft.com/office/powerpoint/2010/main" val="157814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Solving CSPs : backtracking</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a:t>Finding a satisficing assignment is a search problem on (possibly infinite) tree.</a:t>
            </a:r>
          </a:p>
          <a:p>
            <a:r>
              <a:rPr lang="en-GB" dirty="0"/>
              <a:t>The simplest CSP-solving technique is backtracking, that consists in incrementally extending a partial solution that specifies consistent values for some of the variables, towards a complete solution, by repeatedly choosing a value for another variable consistent with the values in the current partial solution.</a:t>
            </a:r>
          </a:p>
          <a:p>
            <a:r>
              <a:rPr lang="en-GB" dirty="0"/>
              <a:t>This is often not very effective for a few reasons:</a:t>
            </a:r>
          </a:p>
          <a:p>
            <a:pPr marL="321750" indent="-285750">
              <a:buFont typeface="Arial" panose="020B0604020202020204" pitchFamily="34" charset="0"/>
              <a:buChar char="•"/>
            </a:pPr>
            <a:r>
              <a:rPr lang="en-GB" dirty="0"/>
              <a:t>repeated failures due to the same reason;</a:t>
            </a:r>
          </a:p>
          <a:p>
            <a:pPr marL="321750" indent="-285750">
              <a:buFont typeface="Arial" panose="020B0604020202020204" pitchFamily="34" charset="0"/>
              <a:buChar char="•"/>
            </a:pPr>
            <a:r>
              <a:rPr lang="en-GB" dirty="0"/>
              <a:t>conflicting values of variables are not remembered;</a:t>
            </a:r>
          </a:p>
          <a:p>
            <a:pPr marL="321750" indent="-285750">
              <a:buFont typeface="Arial" panose="020B0604020202020204" pitchFamily="34" charset="0"/>
              <a:buChar char="•"/>
            </a:pPr>
            <a:r>
              <a:rPr lang="en-GB" dirty="0"/>
              <a:t>conflicts are not detected before they really occur.</a:t>
            </a:r>
          </a:p>
          <a:p>
            <a:endParaRPr lang="en-GB" dirty="0"/>
          </a:p>
        </p:txBody>
      </p:sp>
    </p:spTree>
    <p:extLst>
      <p:ext uri="{BB962C8B-B14F-4D97-AF65-F5344CB8AC3E}">
        <p14:creationId xmlns:p14="http://schemas.microsoft.com/office/powerpoint/2010/main" val="2603104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Solving CSPs : constraint propagation</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a:t>A better method for solving CSPs is based on removing inconsistent values from variables’ domains as new values are assigned. These </a:t>
            </a:r>
            <a:r>
              <a:rPr lang="en-GB" i="1" dirty="0"/>
              <a:t>consistency techniques</a:t>
            </a:r>
            <a:r>
              <a:rPr lang="en-GB" dirty="0"/>
              <a:t> were introduced first in the scene labelling problem (1975) and are based on the concept of constraint propagation.</a:t>
            </a:r>
          </a:p>
          <a:p>
            <a:r>
              <a:rPr lang="en-GB" dirty="0"/>
              <a:t>CSP can be represented as a constraint graph where nodes correspond to variables and edges are labelled by constraints.</a:t>
            </a:r>
          </a:p>
          <a:p>
            <a:r>
              <a:rPr lang="en-GB" dirty="0"/>
              <a:t>The most widely used consistency technique is called </a:t>
            </a:r>
            <a:r>
              <a:rPr lang="en-GB" b="1" dirty="0"/>
              <a:t>arc consistency</a:t>
            </a:r>
            <a:r>
              <a:rPr lang="en-GB" dirty="0"/>
              <a:t> (AC). It removes inconsistent values from variables’ domains based on binary constraints. In particular, the arc (</a:t>
            </a:r>
            <a:r>
              <a:rPr lang="en-GB" dirty="0" err="1"/>
              <a:t>V</a:t>
            </a:r>
            <a:r>
              <a:rPr lang="en-GB" baseline="-25000" dirty="0" err="1"/>
              <a:t>i</a:t>
            </a:r>
            <a:r>
              <a:rPr lang="en-GB" dirty="0" err="1"/>
              <a:t>,V</a:t>
            </a:r>
            <a:r>
              <a:rPr lang="en-GB" baseline="-25000" dirty="0" err="1"/>
              <a:t>j</a:t>
            </a:r>
            <a:r>
              <a:rPr lang="en-GB" dirty="0"/>
              <a:t>) is arc consistent if and only for every value x in the current domain of V</a:t>
            </a:r>
            <a:r>
              <a:rPr lang="en-GB" baseline="-25000" dirty="0"/>
              <a:t>i</a:t>
            </a:r>
            <a:r>
              <a:rPr lang="en-GB" dirty="0"/>
              <a:t> which satisfies the constraints on V</a:t>
            </a:r>
            <a:r>
              <a:rPr lang="en-GB" baseline="-25000" dirty="0"/>
              <a:t>i</a:t>
            </a:r>
            <a:r>
              <a:rPr lang="en-GB" dirty="0"/>
              <a:t> there is some value y in the domain of </a:t>
            </a:r>
            <a:r>
              <a:rPr lang="en-GB" dirty="0" err="1"/>
              <a:t>V</a:t>
            </a:r>
            <a:r>
              <a:rPr lang="en-GB" baseline="-25000" dirty="0" err="1"/>
              <a:t>j</a:t>
            </a:r>
            <a:r>
              <a:rPr lang="en-GB" dirty="0"/>
              <a:t> such that V</a:t>
            </a:r>
            <a:r>
              <a:rPr lang="en-GB" baseline="-25000" dirty="0"/>
              <a:t>i</a:t>
            </a:r>
            <a:r>
              <a:rPr lang="en-GB" dirty="0"/>
              <a:t>=x and </a:t>
            </a:r>
            <a:r>
              <a:rPr lang="en-GB" dirty="0" err="1"/>
              <a:t>V</a:t>
            </a:r>
            <a:r>
              <a:rPr lang="en-GB" baseline="-25000" dirty="0" err="1"/>
              <a:t>j</a:t>
            </a:r>
            <a:r>
              <a:rPr lang="en-GB" dirty="0"/>
              <a:t>=y is permitted by the binary constraint between V</a:t>
            </a:r>
            <a:r>
              <a:rPr lang="en-GB" baseline="-25000" dirty="0"/>
              <a:t>i</a:t>
            </a:r>
            <a:r>
              <a:rPr lang="en-GB" dirty="0"/>
              <a:t> and </a:t>
            </a:r>
            <a:r>
              <a:rPr lang="en-GB" dirty="0" err="1"/>
              <a:t>V</a:t>
            </a:r>
            <a:r>
              <a:rPr lang="en-GB" baseline="-25000" dirty="0" err="1"/>
              <a:t>j</a:t>
            </a:r>
            <a:r>
              <a:rPr lang="en-GB" dirty="0"/>
              <a:t>.</a:t>
            </a:r>
          </a:p>
          <a:p>
            <a:r>
              <a:rPr lang="en-GB" dirty="0"/>
              <a:t>Other, more sophisticated algorithms have been introduced over the years, based on things like path consistency, lookahead, and look back techniques such as </a:t>
            </a:r>
            <a:r>
              <a:rPr lang="en-GB" dirty="0" err="1"/>
              <a:t>backjumping</a:t>
            </a:r>
            <a:r>
              <a:rPr lang="en-GB" dirty="0"/>
              <a:t> or </a:t>
            </a:r>
            <a:r>
              <a:rPr lang="en-GB" dirty="0" err="1"/>
              <a:t>backmarking</a:t>
            </a:r>
            <a:r>
              <a:rPr lang="en-GB" dirty="0"/>
              <a:t>.</a:t>
            </a:r>
          </a:p>
        </p:txBody>
      </p:sp>
    </p:spTree>
    <p:extLst>
      <p:ext uri="{BB962C8B-B14F-4D97-AF65-F5344CB8AC3E}">
        <p14:creationId xmlns:p14="http://schemas.microsoft.com/office/powerpoint/2010/main" val="2713006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352501-B866-4F0F-8E50-143885857317}"/>
              </a:ext>
            </a:extLst>
          </p:cNvPr>
          <p:cNvSpPr>
            <a:spLocks noGrp="1"/>
          </p:cNvSpPr>
          <p:nvPr>
            <p:ph type="title"/>
          </p:nvPr>
        </p:nvSpPr>
        <p:spPr/>
        <p:txBody>
          <a:bodyPr/>
          <a:lstStyle/>
          <a:p>
            <a:r>
              <a:rPr lang="en-GB" dirty="0"/>
              <a:t>N-Queens problem and constr. </a:t>
            </a:r>
            <a:r>
              <a:rPr lang="en-GB" dirty="0" err="1"/>
              <a:t>propag</a:t>
            </a:r>
            <a:r>
              <a:rPr lang="en-GB" dirty="0"/>
              <a:t>.</a:t>
            </a:r>
          </a:p>
        </p:txBody>
      </p:sp>
      <p:pic>
        <p:nvPicPr>
          <p:cNvPr id="5" name="Picture 4">
            <a:extLst>
              <a:ext uri="{FF2B5EF4-FFF2-40B4-BE49-F238E27FC236}">
                <a16:creationId xmlns:a16="http://schemas.microsoft.com/office/drawing/2014/main" xmlns="" id="{54DA9EE0-1B3D-4DE9-9520-B5F6922A6DF9}"/>
              </a:ext>
            </a:extLst>
          </p:cNvPr>
          <p:cNvPicPr>
            <a:picLocks noChangeAspect="1"/>
          </p:cNvPicPr>
          <p:nvPr/>
        </p:nvPicPr>
        <p:blipFill>
          <a:blip r:embed="rId2"/>
          <a:stretch>
            <a:fillRect/>
          </a:stretch>
        </p:blipFill>
        <p:spPr>
          <a:xfrm>
            <a:off x="696370" y="1305466"/>
            <a:ext cx="1185741" cy="1190391"/>
          </a:xfrm>
          <a:prstGeom prst="rect">
            <a:avLst/>
          </a:prstGeom>
        </p:spPr>
      </p:pic>
      <p:pic>
        <p:nvPicPr>
          <p:cNvPr id="6" name="Picture 5">
            <a:extLst>
              <a:ext uri="{FF2B5EF4-FFF2-40B4-BE49-F238E27FC236}">
                <a16:creationId xmlns:a16="http://schemas.microsoft.com/office/drawing/2014/main" xmlns="" id="{D9D7F9BB-C900-406C-8A84-A876D3D5163E}"/>
              </a:ext>
            </a:extLst>
          </p:cNvPr>
          <p:cNvPicPr>
            <a:picLocks noChangeAspect="1"/>
          </p:cNvPicPr>
          <p:nvPr/>
        </p:nvPicPr>
        <p:blipFill>
          <a:blip r:embed="rId3"/>
          <a:stretch>
            <a:fillRect/>
          </a:stretch>
        </p:blipFill>
        <p:spPr>
          <a:xfrm>
            <a:off x="2508237" y="1298076"/>
            <a:ext cx="1185740" cy="1190465"/>
          </a:xfrm>
          <a:prstGeom prst="rect">
            <a:avLst/>
          </a:prstGeom>
        </p:spPr>
      </p:pic>
      <p:pic>
        <p:nvPicPr>
          <p:cNvPr id="7" name="Picture 6">
            <a:extLst>
              <a:ext uri="{FF2B5EF4-FFF2-40B4-BE49-F238E27FC236}">
                <a16:creationId xmlns:a16="http://schemas.microsoft.com/office/drawing/2014/main" xmlns="" id="{F906C8F3-4A68-44B7-A77C-7F7A672642F4}"/>
              </a:ext>
            </a:extLst>
          </p:cNvPr>
          <p:cNvPicPr>
            <a:picLocks noChangeAspect="1"/>
          </p:cNvPicPr>
          <p:nvPr/>
        </p:nvPicPr>
        <p:blipFill>
          <a:blip r:embed="rId4"/>
          <a:stretch>
            <a:fillRect/>
          </a:stretch>
        </p:blipFill>
        <p:spPr>
          <a:xfrm>
            <a:off x="4320103" y="1305466"/>
            <a:ext cx="1185740" cy="1180960"/>
          </a:xfrm>
          <a:prstGeom prst="rect">
            <a:avLst/>
          </a:prstGeom>
        </p:spPr>
      </p:pic>
      <p:pic>
        <p:nvPicPr>
          <p:cNvPr id="10" name="Picture 9">
            <a:extLst>
              <a:ext uri="{FF2B5EF4-FFF2-40B4-BE49-F238E27FC236}">
                <a16:creationId xmlns:a16="http://schemas.microsoft.com/office/drawing/2014/main" xmlns="" id="{17B8244B-6A1C-4C54-9CDD-E4FEC6CD3548}"/>
              </a:ext>
            </a:extLst>
          </p:cNvPr>
          <p:cNvPicPr>
            <a:picLocks noChangeAspect="1"/>
          </p:cNvPicPr>
          <p:nvPr/>
        </p:nvPicPr>
        <p:blipFill>
          <a:blip r:embed="rId5"/>
          <a:stretch>
            <a:fillRect/>
          </a:stretch>
        </p:blipFill>
        <p:spPr>
          <a:xfrm>
            <a:off x="695781" y="3152837"/>
            <a:ext cx="1230594" cy="1235517"/>
          </a:xfrm>
          <a:prstGeom prst="rect">
            <a:avLst/>
          </a:prstGeom>
        </p:spPr>
      </p:pic>
      <p:pic>
        <p:nvPicPr>
          <p:cNvPr id="11" name="Picture 10">
            <a:extLst>
              <a:ext uri="{FF2B5EF4-FFF2-40B4-BE49-F238E27FC236}">
                <a16:creationId xmlns:a16="http://schemas.microsoft.com/office/drawing/2014/main" xmlns="" id="{1BF84807-4C66-45BD-8CC4-ECA812440AD1}"/>
              </a:ext>
            </a:extLst>
          </p:cNvPr>
          <p:cNvPicPr>
            <a:picLocks noChangeAspect="1"/>
          </p:cNvPicPr>
          <p:nvPr/>
        </p:nvPicPr>
        <p:blipFill>
          <a:blip r:embed="rId6"/>
          <a:stretch>
            <a:fillRect/>
          </a:stretch>
        </p:blipFill>
        <p:spPr>
          <a:xfrm>
            <a:off x="2531466" y="3195251"/>
            <a:ext cx="1195302" cy="1180959"/>
          </a:xfrm>
          <a:prstGeom prst="rect">
            <a:avLst/>
          </a:prstGeom>
        </p:spPr>
      </p:pic>
      <p:pic>
        <p:nvPicPr>
          <p:cNvPr id="12" name="Picture 11">
            <a:extLst>
              <a:ext uri="{FF2B5EF4-FFF2-40B4-BE49-F238E27FC236}">
                <a16:creationId xmlns:a16="http://schemas.microsoft.com/office/drawing/2014/main" xmlns="" id="{ECD2C81E-8E0D-4B6E-AD66-181D0D848117}"/>
              </a:ext>
            </a:extLst>
          </p:cNvPr>
          <p:cNvPicPr>
            <a:picLocks noChangeAspect="1"/>
          </p:cNvPicPr>
          <p:nvPr/>
        </p:nvPicPr>
        <p:blipFill>
          <a:blip r:embed="rId7"/>
          <a:stretch>
            <a:fillRect/>
          </a:stretch>
        </p:blipFill>
        <p:spPr>
          <a:xfrm>
            <a:off x="4331859" y="3195251"/>
            <a:ext cx="1195018" cy="1180959"/>
          </a:xfrm>
          <a:prstGeom prst="rect">
            <a:avLst/>
          </a:prstGeom>
        </p:spPr>
      </p:pic>
      <p:pic>
        <p:nvPicPr>
          <p:cNvPr id="13" name="Picture 12">
            <a:extLst>
              <a:ext uri="{FF2B5EF4-FFF2-40B4-BE49-F238E27FC236}">
                <a16:creationId xmlns:a16="http://schemas.microsoft.com/office/drawing/2014/main" xmlns="" id="{2AFD4E36-C6CD-4F5C-81EE-6BA015D461CC}"/>
              </a:ext>
            </a:extLst>
          </p:cNvPr>
          <p:cNvPicPr>
            <a:picLocks noChangeAspect="1"/>
          </p:cNvPicPr>
          <p:nvPr/>
        </p:nvPicPr>
        <p:blipFill>
          <a:blip r:embed="rId8"/>
          <a:stretch>
            <a:fillRect/>
          </a:stretch>
        </p:blipFill>
        <p:spPr>
          <a:xfrm>
            <a:off x="6131969" y="3189439"/>
            <a:ext cx="1188436" cy="1188436"/>
          </a:xfrm>
          <a:prstGeom prst="rect">
            <a:avLst/>
          </a:prstGeom>
        </p:spPr>
      </p:pic>
      <p:pic>
        <p:nvPicPr>
          <p:cNvPr id="14" name="Picture 13">
            <a:extLst>
              <a:ext uri="{FF2B5EF4-FFF2-40B4-BE49-F238E27FC236}">
                <a16:creationId xmlns:a16="http://schemas.microsoft.com/office/drawing/2014/main" xmlns="" id="{CE1307C3-B11A-4DE5-BA5D-E842387B8D05}"/>
              </a:ext>
            </a:extLst>
          </p:cNvPr>
          <p:cNvPicPr>
            <a:picLocks noChangeAspect="1"/>
          </p:cNvPicPr>
          <p:nvPr/>
        </p:nvPicPr>
        <p:blipFill>
          <a:blip r:embed="rId9"/>
          <a:stretch>
            <a:fillRect/>
          </a:stretch>
        </p:blipFill>
        <p:spPr>
          <a:xfrm>
            <a:off x="6131969" y="1298077"/>
            <a:ext cx="1188436" cy="1188436"/>
          </a:xfrm>
          <a:prstGeom prst="rect">
            <a:avLst/>
          </a:prstGeom>
        </p:spPr>
      </p:pic>
    </p:spTree>
    <p:extLst>
      <p:ext uri="{BB962C8B-B14F-4D97-AF65-F5344CB8AC3E}">
        <p14:creationId xmlns:p14="http://schemas.microsoft.com/office/powerpoint/2010/main" val="2201174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21F0E-345F-45EE-A1E7-AC8D5053AB4A}"/>
              </a:ext>
            </a:extLst>
          </p:cNvPr>
          <p:cNvSpPr>
            <a:spLocks noGrp="1"/>
          </p:cNvSpPr>
          <p:nvPr>
            <p:ph type="title"/>
          </p:nvPr>
        </p:nvSpPr>
        <p:spPr/>
        <p:txBody>
          <a:bodyPr/>
          <a:lstStyle/>
          <a:p>
            <a:r>
              <a:rPr lang="en-GB" dirty="0"/>
              <a:t>Solving CSPs : beyond systematic search</a:t>
            </a:r>
          </a:p>
        </p:txBody>
      </p:sp>
      <p:sp>
        <p:nvSpPr>
          <p:cNvPr id="3" name="Text Placeholder 2">
            <a:extLst>
              <a:ext uri="{FF2B5EF4-FFF2-40B4-BE49-F238E27FC236}">
                <a16:creationId xmlns:a16="http://schemas.microsoft.com/office/drawing/2014/main" xmlns="" id="{6ACE9B34-D7B8-49BC-B0E9-97F3232076F7}"/>
              </a:ext>
            </a:extLst>
          </p:cNvPr>
          <p:cNvSpPr>
            <a:spLocks noGrp="1"/>
          </p:cNvSpPr>
          <p:nvPr>
            <p:ph type="body" sz="quarter" idx="10"/>
          </p:nvPr>
        </p:nvSpPr>
        <p:spPr>
          <a:xfrm>
            <a:off x="432000" y="1120500"/>
            <a:ext cx="8280400" cy="3673922"/>
          </a:xfrm>
        </p:spPr>
        <p:txBody>
          <a:bodyPr>
            <a:normAutofit/>
          </a:bodyPr>
          <a:lstStyle/>
          <a:p>
            <a:r>
              <a:rPr lang="en-GB" dirty="0"/>
              <a:t>In most problems encountered in real-world applications systematic searches are unfeasible, even using the mentioned techniques.</a:t>
            </a:r>
          </a:p>
          <a:p>
            <a:r>
              <a:rPr lang="en-GB" dirty="0"/>
              <a:t>There are three alternatives:</a:t>
            </a:r>
          </a:p>
          <a:p>
            <a:r>
              <a:rPr lang="en-GB" dirty="0"/>
              <a:t>Construction heuristics: policies for choosing which variable to assign next and which available value to assign next based on the nature of the problem.</a:t>
            </a:r>
          </a:p>
          <a:p>
            <a:r>
              <a:rPr lang="en-GB" dirty="0"/>
              <a:t>Local search: start with an unfeasible solution and use a </a:t>
            </a:r>
            <a:r>
              <a:rPr lang="en-GB" i="1" dirty="0"/>
              <a:t>repair</a:t>
            </a:r>
            <a:r>
              <a:rPr lang="en-GB" dirty="0"/>
              <a:t> metaphor to improve it. E.g. hill-climbing or </a:t>
            </a:r>
            <a:r>
              <a:rPr lang="en-GB" dirty="0" err="1"/>
              <a:t>tabu</a:t>
            </a:r>
            <a:r>
              <a:rPr lang="en-GB" dirty="0"/>
              <a:t> search. LS usually has some form of randomisation to get out of local minima. </a:t>
            </a:r>
          </a:p>
          <a:p>
            <a:r>
              <a:rPr lang="en-GB" dirty="0"/>
              <a:t>Global search: e.g. genetic algorithms, look at the space of assignments as a whole.</a:t>
            </a:r>
          </a:p>
          <a:p>
            <a:endParaRPr lang="en-GB" dirty="0"/>
          </a:p>
        </p:txBody>
      </p:sp>
    </p:spTree>
    <p:extLst>
      <p:ext uri="{BB962C8B-B14F-4D97-AF65-F5344CB8AC3E}">
        <p14:creationId xmlns:p14="http://schemas.microsoft.com/office/powerpoint/2010/main" val="827257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Dark Blue">
  <a:themeElements>
    <a:clrScheme name="healthware">
      <a:dk1>
        <a:srgbClr val="1E242B"/>
      </a:dk1>
      <a:lt1>
        <a:sysClr val="window" lastClr="FFFFFF"/>
      </a:lt1>
      <a:dk2>
        <a:srgbClr val="555559"/>
      </a:dk2>
      <a:lt2>
        <a:srgbClr val="EEECE1"/>
      </a:lt2>
      <a:accent1>
        <a:srgbClr val="0096FF"/>
      </a:accent1>
      <a:accent2>
        <a:srgbClr val="CEDC00"/>
      </a:accent2>
      <a:accent3>
        <a:srgbClr val="FF5A00"/>
      </a:accent3>
      <a:accent4>
        <a:srgbClr val="FF3C32"/>
      </a:accent4>
      <a:accent5>
        <a:srgbClr val="BEBEBE"/>
      </a:accent5>
      <a:accent6>
        <a:srgbClr val="FF0578"/>
      </a:accent6>
      <a:hlink>
        <a:srgbClr val="0096FF"/>
      </a:hlink>
      <a:folHlink>
        <a:srgbClr val="BEBEBE"/>
      </a:folHlink>
    </a:clrScheme>
    <a:fontScheme name="healthware">
      <a:majorFont>
        <a:latin typeface="Webnar Medium"/>
        <a:ea typeface=""/>
        <a:cs typeface=""/>
      </a:majorFont>
      <a:minorFont>
        <a:latin typeface="Arial"/>
        <a:ea typeface=""/>
        <a:cs typeface=""/>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err="1" smtClean="0">
            <a:solidFill>
              <a:srgbClr val="D0D2D3"/>
            </a:solidFill>
          </a:defRPr>
        </a:defPPr>
      </a:lstStyle>
    </a:txDef>
  </a:objectDefaults>
  <a:extraClrSchemeLst/>
  <a:extLst>
    <a:ext uri="{05A4C25C-085E-4340-85A3-A5531E510DB2}">
      <thm15:themeFamily xmlns:thm15="http://schemas.microsoft.com/office/thememl/2012/main" name="RD_template.pptx" id="{8E5638C6-41D2-4837-97A8-04EEBA1A6364}" vid="{5ABB6A63-57E7-4EF7-8F87-19CD96A7F663}"/>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zato 1">
      <a:majorFont>
        <a:latin typeface="webnar bold"/>
        <a:ea typeface=""/>
        <a:cs typeface=""/>
      </a:majorFont>
      <a:minorFont>
        <a:latin typeface="webn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zato 1">
      <a:majorFont>
        <a:latin typeface="webnar bold"/>
        <a:ea typeface=""/>
        <a:cs typeface=""/>
      </a:majorFont>
      <a:minorFont>
        <a:latin typeface="webn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CC99F5D04FC04183B5B97E376DD4DB" ma:contentTypeVersion="2" ma:contentTypeDescription="Create a new document." ma:contentTypeScope="" ma:versionID="1cce613ec72bc65dc4121b6e42382764">
  <xsd:schema xmlns:xsd="http://www.w3.org/2001/XMLSchema" xmlns:xs="http://www.w3.org/2001/XMLSchema" xmlns:p="http://schemas.microsoft.com/office/2006/metadata/properties" xmlns:ns2="fbc5bb2d-1958-4097-865f-ab02e44264a0" targetNamespace="http://schemas.microsoft.com/office/2006/metadata/properties" ma:root="true" ma:fieldsID="d685fc446caf5e15291cd55d53cbf0d3" ns2:_="">
    <xsd:import namespace="fbc5bb2d-1958-4097-865f-ab02e44264a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c5bb2d-1958-4097-865f-ab02e44264a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7D9BA0-5F5F-43D2-AAE8-A475B0CE9832}">
  <ds:schemaRefs>
    <ds:schemaRef ds:uri="http://schemas.microsoft.com/sharepoint/v3/contenttype/forms"/>
  </ds:schemaRefs>
</ds:datastoreItem>
</file>

<file path=customXml/itemProps2.xml><?xml version="1.0" encoding="utf-8"?>
<ds:datastoreItem xmlns:ds="http://schemas.openxmlformats.org/officeDocument/2006/customXml" ds:itemID="{7636D65B-287D-4C0E-8777-93E097F9D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c5bb2d-1958-4097-865f-ab02e44264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CAA9B-463A-48FB-AAB5-303F7ABAC840}">
  <ds:schemaRefs>
    <ds:schemaRef ds:uri="http://purl.org/dc/dcmitype/"/>
    <ds:schemaRef ds:uri="http://schemas.microsoft.com/office/2006/documentManagement/types"/>
    <ds:schemaRef ds:uri="fbc5bb2d-1958-4097-865f-ab02e44264a0"/>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RD_template</Template>
  <TotalTime>2282</TotalTime>
  <Words>1718</Words>
  <Application>Microsoft Office PowerPoint</Application>
  <PresentationFormat>On-screen Show (16:9)</PresentationFormat>
  <Paragraphs>117</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webnar</vt:lpstr>
      <vt:lpstr>Wingdings</vt:lpstr>
      <vt:lpstr>Webnar Medium</vt:lpstr>
      <vt:lpstr>Arial</vt:lpstr>
      <vt:lpstr>Dark Blue</vt:lpstr>
      <vt:lpstr>Constraint Satisfaction Problems and Constraint Programming</vt:lpstr>
      <vt:lpstr>Constraint Satisfaction Problems</vt:lpstr>
      <vt:lpstr>Constraint Satisfaction Problems</vt:lpstr>
      <vt:lpstr>Complexity of CSPs</vt:lpstr>
      <vt:lpstr>Why are CSPs and CP interesting?</vt:lpstr>
      <vt:lpstr>Solving CSPs : backtracking</vt:lpstr>
      <vt:lpstr>Solving CSPs : constraint propagation</vt:lpstr>
      <vt:lpstr>N-Queens problem and constr. propag.</vt:lpstr>
      <vt:lpstr>Solving CSPs : beyond systematic search</vt:lpstr>
      <vt:lpstr>Constraint Optimisation Problems</vt:lpstr>
      <vt:lpstr>Constraint Programming</vt:lpstr>
      <vt:lpstr>Google or-tools and other solvers</vt:lpstr>
      <vt:lpstr>PowerPoint Presentation</vt:lpstr>
      <vt:lpstr>Google or-tools and other solvers</vt:lpstr>
      <vt:lpstr>N-Queens problem in or-tools</vt:lpstr>
      <vt:lpstr>The reality of CP</vt:lpstr>
      <vt:lpstr>A case study: General Electric Turbines</vt:lpstr>
      <vt:lpstr>General Electric – planning the tests</vt:lpstr>
      <vt:lpstr>Testing process  Resources: -Testbeds / Motors -Gearboxes -Cooler loops </vt:lpstr>
      <vt:lpstr>Matching Constraints  A parallel machines, offline, non-preemptive multi-machine with processing sets scheduling problem with resource eligibility, release dates and due dates. (using Graham’s notation)</vt:lpstr>
      <vt:lpstr>Stratagem</vt:lpstr>
      <vt:lpstr>To know more </vt:lpstr>
      <vt:lpstr>Thanks.</vt:lpstr>
    </vt:vector>
  </TitlesOfParts>
  <Company>Healthware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 Scali</dc:creator>
  <cp:lastModifiedBy>Gab Scali</cp:lastModifiedBy>
  <cp:revision>260</cp:revision>
  <cp:lastPrinted>2016-09-12T16:22:52Z</cp:lastPrinted>
  <dcterms:created xsi:type="dcterms:W3CDTF">2017-05-02T12:32:14Z</dcterms:created>
  <dcterms:modified xsi:type="dcterms:W3CDTF">2019-11-06T15:12:22Z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0x0101007CCC99F5D04FC04183B5B97E376DD4DB</vt:lpwstr>
  </property>
</Properties>
</file>