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88" r:id="rId6"/>
    <p:sldId id="290" r:id="rId7"/>
    <p:sldId id="304" r:id="rId8"/>
    <p:sldId id="258" r:id="rId9"/>
    <p:sldId id="286" r:id="rId10"/>
    <p:sldId id="303" r:id="rId11"/>
    <p:sldId id="305" r:id="rId12"/>
    <p:sldId id="293" r:id="rId13"/>
    <p:sldId id="306" r:id="rId14"/>
    <p:sldId id="307" r:id="rId15"/>
    <p:sldId id="296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1162">
          <p15:clr>
            <a:srgbClr val="A4A3A4"/>
          </p15:clr>
        </p15:guide>
        <p15:guide id="5" orient="horz" pos="2840">
          <p15:clr>
            <a:srgbClr val="A4A3A4"/>
          </p15:clr>
        </p15:guide>
        <p15:guide id="6" orient="horz" pos="1476">
          <p15:clr>
            <a:srgbClr val="A4A3A4"/>
          </p15:clr>
        </p15:guide>
        <p15:guide id="7" pos="2880">
          <p15:clr>
            <a:srgbClr val="A4A3A4"/>
          </p15:clr>
        </p15:guide>
        <p15:guide id="8" pos="204">
          <p15:clr>
            <a:srgbClr val="A4A3A4"/>
          </p15:clr>
        </p15:guide>
        <p15:guide id="9" pos="5244">
          <p15:clr>
            <a:srgbClr val="A4A3A4"/>
          </p15:clr>
        </p15:guide>
        <p15:guide id="10" pos="5370">
          <p15:clr>
            <a:srgbClr val="A4A3A4"/>
          </p15:clr>
        </p15:guide>
        <p15:guide id="11" pos="2789">
          <p15:clr>
            <a:srgbClr val="A4A3A4"/>
          </p15:clr>
        </p15:guide>
        <p15:guide id="12" pos="975">
          <p15:clr>
            <a:srgbClr val="A4A3A4"/>
          </p15:clr>
        </p15:guide>
        <p15:guide id="13" pos="41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1DFF1D"/>
    <a:srgbClr val="CCFFCC"/>
    <a:srgbClr val="CC0000"/>
    <a:srgbClr val="C2D2ED"/>
    <a:srgbClr val="FD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5755" autoAdjust="0"/>
  </p:normalViewPr>
  <p:slideViewPr>
    <p:cSldViewPr showGuides="1">
      <p:cViewPr>
        <p:scale>
          <a:sx n="119" d="100"/>
          <a:sy n="119" d="100"/>
        </p:scale>
        <p:origin x="-1650" y="72"/>
      </p:cViewPr>
      <p:guideLst>
        <p:guide orient="horz" pos="255"/>
        <p:guide orient="horz" pos="4110"/>
        <p:guide orient="horz" pos="4065"/>
        <p:guide orient="horz" pos="1162"/>
        <p:guide orient="horz" pos="2840"/>
        <p:guide orient="horz" pos="1476"/>
        <p:guide pos="2880"/>
        <p:guide pos="204"/>
        <p:guide pos="5244"/>
        <p:guide pos="5370"/>
        <p:guide pos="2789"/>
        <p:guide pos="975"/>
        <p:guide pos="41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B0E03-C90C-4258-8D02-0A4F5AC3406A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ABCF1-EB76-4FBC-9FD9-4DF29005E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3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1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64088" y="0"/>
            <a:ext cx="3779912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7" r="34250"/>
          <a:stretch/>
        </p:blipFill>
        <p:spPr>
          <a:xfrm>
            <a:off x="4802814" y="0"/>
            <a:ext cx="633281" cy="6858000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8" name="Group 7"/>
          <p:cNvGrpSpPr/>
          <p:nvPr userDrawn="1"/>
        </p:nvGrpSpPr>
        <p:grpSpPr>
          <a:xfrm>
            <a:off x="4343892" y="1"/>
            <a:ext cx="458887" cy="6858000"/>
            <a:chOff x="8924955" y="2492896"/>
            <a:chExt cx="94075" cy="2544655"/>
          </a:xfrm>
        </p:grpSpPr>
        <p:sp>
          <p:nvSpPr>
            <p:cNvPr id="11" name="Rectangle 10"/>
            <p:cNvSpPr/>
            <p:nvPr userDrawn="1"/>
          </p:nvSpPr>
          <p:spPr>
            <a:xfrm flipH="1">
              <a:off x="8924955" y="2492896"/>
              <a:ext cx="72000" cy="25446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8996171" y="2492896"/>
              <a:ext cx="22859" cy="25446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49" y="2130425"/>
            <a:ext cx="4084912" cy="1470025"/>
          </a:xfrm>
        </p:spPr>
        <p:txBody>
          <a:bodyPr lIns="36000" rIns="3600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549" y="3620616"/>
            <a:ext cx="4084911" cy="1752600"/>
          </a:xfrm>
        </p:spPr>
        <p:txBody>
          <a:bodyPr lIns="36000" rIns="3600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6" y="295900"/>
            <a:ext cx="1842827" cy="6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4pt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</a:defRPr>
            </a:lvl2pPr>
            <a:lvl3pPr marL="914400" indent="0"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1"/>
                </a:solidFill>
              </a:defRPr>
            </a:lvl4pPr>
            <a:lvl5pPr marL="1828800" indent="0">
              <a:buNone/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EB17-06C6-4232-B375-440704522892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3850" y="1844675"/>
            <a:ext cx="5688310" cy="4392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94F3F4-7326-4768-80B1-DA9CB78CFC5D}" type="datetime4">
              <a:rPr lang="en-GB" smtClean="0"/>
              <a:t>20 February 2019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EEF1-EBA6-4FE0-BD3F-2AEC7C213697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131E-429A-4FBD-A740-D89CA188F899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b="9666"/>
          <a:stretch/>
        </p:blipFill>
        <p:spPr>
          <a:xfrm>
            <a:off x="0" y="0"/>
            <a:ext cx="8271538" cy="6858001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8235165" y="1"/>
            <a:ext cx="916469" cy="6858000"/>
            <a:chOff x="8271538" y="1"/>
            <a:chExt cx="916469" cy="6858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8554691" y="1"/>
              <a:ext cx="633316" cy="6857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8271538" y="1"/>
              <a:ext cx="28328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48" y="2130425"/>
            <a:ext cx="5286563" cy="2018655"/>
          </a:xfrm>
        </p:spPr>
        <p:txBody>
          <a:bodyPr lIns="36000" rIns="36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057" y="4996263"/>
            <a:ext cx="4084911" cy="1752600"/>
          </a:xfrm>
        </p:spPr>
        <p:txBody>
          <a:bodyPr lIns="36000" rIns="36000" anchor="b">
            <a:normAutofit/>
          </a:bodyPr>
          <a:lstStyle>
            <a:lvl1pPr marL="0" indent="0" algn="l">
              <a:buNone/>
              <a:defRPr sz="8800" b="0" spc="-3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No.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7" y="295900"/>
            <a:ext cx="1842824" cy="6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2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 b="15890"/>
          <a:stretch/>
        </p:blipFill>
        <p:spPr>
          <a:xfrm>
            <a:off x="0" y="1"/>
            <a:ext cx="84131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48" y="2130425"/>
            <a:ext cx="5286563" cy="2018655"/>
          </a:xfrm>
        </p:spPr>
        <p:txBody>
          <a:bodyPr lIns="36000" rIns="36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057" y="4996263"/>
            <a:ext cx="4084911" cy="1752600"/>
          </a:xfrm>
        </p:spPr>
        <p:txBody>
          <a:bodyPr lIns="36000" rIns="36000" anchor="b">
            <a:normAutofit/>
          </a:bodyPr>
          <a:lstStyle>
            <a:lvl1pPr marL="0" indent="0" algn="l">
              <a:buNone/>
              <a:defRPr sz="8800" b="0" spc="-3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No.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7" y="295900"/>
            <a:ext cx="1842824" cy="677445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235165" y="1"/>
            <a:ext cx="916469" cy="6858000"/>
            <a:chOff x="8271538" y="1"/>
            <a:chExt cx="916469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8554691" y="1"/>
              <a:ext cx="633316" cy="6857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 userDrawn="1"/>
          </p:nvSpPr>
          <p:spPr>
            <a:xfrm flipH="1">
              <a:off x="8271538" y="1"/>
              <a:ext cx="28328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626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AF39-F53C-4E00-924A-075C5FABD984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42" y="1772816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772816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671-99CD-4177-8DBC-0CF7E502D28B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42" y="1772816"/>
            <a:ext cx="543627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- Horizont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42" y="1772816"/>
            <a:ext cx="356407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772817"/>
            <a:ext cx="4254624" cy="22418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B757-A882-40E6-9573-0CE4F2ECDB20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4211960" y="4139528"/>
            <a:ext cx="4254624" cy="22418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4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-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42" y="1772816"/>
            <a:ext cx="356407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176" y="1772816"/>
            <a:ext cx="2232000" cy="33843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39EF-FFC8-4ECA-877C-C6DEDC2F8671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228432" y="1772816"/>
            <a:ext cx="2232000" cy="33843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7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F212-E481-44F7-B42C-806BFC6E29C3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3850" y="2420888"/>
            <a:ext cx="1656000" cy="16561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979954" y="2420888"/>
            <a:ext cx="1656000" cy="16561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636058" y="2420888"/>
            <a:ext cx="1656000" cy="16561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292162" y="2420888"/>
            <a:ext cx="1656000" cy="16561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948264" y="2420888"/>
            <a:ext cx="1656000" cy="16561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24088" y="4221088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900" spc="30" baseline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1881614" y="4221088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900" kern="1200" spc="3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539140" y="4221088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900" kern="1200" spc="3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196666" y="4221088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900" kern="1200" spc="3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854192" y="4221088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900" kern="1200" spc="3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2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53189"/>
            <a:ext cx="9144000" cy="4048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842" y="269776"/>
            <a:ext cx="831659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42" y="1772816"/>
            <a:ext cx="83165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8626" y="269776"/>
            <a:ext cx="1295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93CCB5-4740-432C-BEC8-CE5EDCA961F2}" type="datetime4">
              <a:rPr lang="en-GB" smtClean="0"/>
              <a:pPr/>
              <a:t>20 February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5780" y="6426298"/>
            <a:ext cx="4964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2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6" y="64262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786194A1-5B28-41B4-A256-7AB65699273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8823051" y="0"/>
            <a:ext cx="325804" cy="6858000"/>
            <a:chOff x="8924955" y="2492896"/>
            <a:chExt cx="223902" cy="2544655"/>
          </a:xfrm>
        </p:grpSpPr>
        <p:sp>
          <p:nvSpPr>
            <p:cNvPr id="9" name="Rectangle 8"/>
            <p:cNvSpPr/>
            <p:nvPr userDrawn="1"/>
          </p:nvSpPr>
          <p:spPr>
            <a:xfrm>
              <a:off x="9041353" y="2492896"/>
              <a:ext cx="107504" cy="25446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8996171" y="2492896"/>
              <a:ext cx="45719" cy="25446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 flipH="1">
              <a:off x="8924955" y="2492896"/>
              <a:ext cx="72000" cy="25446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8720" y="6502536"/>
            <a:ext cx="161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pc="20" baseline="0" dirty="0">
                <a:solidFill>
                  <a:schemeClr val="accent1"/>
                </a:solidFill>
              </a:rPr>
              <a:t>Brunel University London </a:t>
            </a:r>
          </a:p>
        </p:txBody>
      </p:sp>
    </p:spTree>
    <p:extLst>
      <p:ext uri="{BB962C8B-B14F-4D97-AF65-F5344CB8AC3E}">
        <p14:creationId xmlns:p14="http://schemas.microsoft.com/office/powerpoint/2010/main" val="323590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2" r:id="rId5"/>
    <p:sldLayoutId id="2147483660" r:id="rId6"/>
    <p:sldLayoutId id="2147483659" r:id="rId7"/>
    <p:sldLayoutId id="2147483663" r:id="rId8"/>
    <p:sldLayoutId id="2147483661" r:id="rId9"/>
    <p:sldLayoutId id="2147483658" r:id="rId10"/>
    <p:sldLayoutId id="2147483662" r:id="rId11"/>
    <p:sldLayoutId id="2147483654" r:id="rId12"/>
    <p:sldLayoutId id="214748365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&gt;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49263" indent="-179388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19138" indent="-179388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&gt;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989013" indent="-179388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&gt;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s://www.google.com/url?sa=i&amp;rct=j&amp;q=&amp;esrc=s&amp;source=images&amp;cd=&amp;cad=rja&amp;uact=8&amp;ved=2ahUKEwiv04fqiMXgAhVxzoUKHcbkBIgQjRx6BAgBEAU&amp;url=https://ida-research.net/&amp;psig=AOvVaw3W5-M0BiqGzse0kd-APwGu&amp;ust=15505719603233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2ahUKEwjx0KaVjMXgAhW5AWMBHWXAC0gQjRx6BAgBEAU&amp;url=https://www.tuition.io/2013/06/dropped-out-but-stuck-with-student-loans-4-tips-to-tackle-debt-with-no-degree/&amp;psig=AOvVaw2Ah-NDgzZ6d52FjcOQGgmh&amp;ust=1550572856455639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hyperlink" Target="https://www.google.com/url?sa=i&amp;rct=j&amp;q=&amp;esrc=s&amp;source=images&amp;cd=&amp;cad=rja&amp;uact=8&amp;ved=2ahUKEwjI9afglcXgAhVHgxoKHeZyAJMQjRx6BAgBEAU&amp;url=https://www.reddit.com/r/arrow/comments/7j8952/shitpostliterally_a_picture_of_a_green_arrow_if/&amp;psig=AOvVaw2CAsy8d-n1163pxuk1WVtA&amp;ust=155057542961360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ecretary to Council\Assistant to the Secretary to Council\Kate\Misc\BUL_LOGO_POS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43"/>
            <a:ext cx="2699792" cy="13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3701" y="2445640"/>
            <a:ext cx="8316598" cy="1143000"/>
          </a:xfrm>
        </p:spPr>
        <p:txBody>
          <a:bodyPr>
            <a:noAutofit/>
          </a:bodyPr>
          <a:lstStyle/>
          <a:p>
            <a:pPr algn="ctr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Academic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(Learning </a:t>
            </a:r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Bayesian </a:t>
            </a:r>
            <a:r>
              <a:rPr lang="en-GB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Networks)</a:t>
            </a:r>
            <a:endParaRPr lang="en-GB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17059" y="3284984"/>
            <a:ext cx="5976664" cy="2304256"/>
          </a:xfrm>
        </p:spPr>
        <p:txBody>
          <a:bodyPr>
            <a:normAutofit/>
          </a:bodyPr>
          <a:lstStyle/>
          <a:p>
            <a:pPr algn="ctr"/>
            <a:endParaRPr lang="en-GB" dirty="0">
              <a:latin typeface="Gotham" panose="02000504050000020004" pitchFamily="2" charset="0"/>
            </a:endParaRPr>
          </a:p>
          <a:p>
            <a:pPr algn="ctr"/>
            <a:r>
              <a:rPr lang="en-GB" sz="1400" b="1" dirty="0" err="1">
                <a:solidFill>
                  <a:schemeClr val="accent2"/>
                </a:solidFill>
                <a:latin typeface="Gotham Light" pitchFamily="50" charset="0"/>
                <a:cs typeface="Gotham Light" pitchFamily="50" charset="0"/>
              </a:rPr>
              <a:t>Mashael</a:t>
            </a:r>
            <a:r>
              <a:rPr lang="en-GB" sz="1400" b="1" dirty="0">
                <a:solidFill>
                  <a:schemeClr val="accent2"/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GB" sz="1400" b="1" dirty="0" smtClean="0">
                <a:solidFill>
                  <a:schemeClr val="accent2"/>
                </a:solidFill>
                <a:latin typeface="Gotham Light" pitchFamily="50" charset="0"/>
                <a:cs typeface="Gotham Light" pitchFamily="50" charset="0"/>
              </a:rPr>
              <a:t>Al-</a:t>
            </a:r>
            <a:r>
              <a:rPr lang="en-GB" sz="1400" b="1" dirty="0" err="1" smtClean="0">
                <a:solidFill>
                  <a:schemeClr val="accent2"/>
                </a:solidFill>
                <a:latin typeface="Gotham Light" pitchFamily="50" charset="0"/>
                <a:cs typeface="Gotham Light" pitchFamily="50" charset="0"/>
              </a:rPr>
              <a:t>Luhaybi</a:t>
            </a:r>
            <a:endParaRPr lang="en-GB" sz="1400" b="1" dirty="0">
              <a:solidFill>
                <a:schemeClr val="accent2"/>
              </a:solidFill>
              <a:latin typeface="Gotham Light" pitchFamily="50" charset="0"/>
              <a:cs typeface="Gotham Light" pitchFamily="50" charset="0"/>
            </a:endParaRPr>
          </a:p>
          <a:p>
            <a:pPr algn="ctr">
              <a:spcAft>
                <a:spcPts val="0"/>
              </a:spcAft>
            </a:pPr>
            <a:r>
              <a:rPr lang="en-GB" sz="1100" b="1" dirty="0" err="1">
                <a:latin typeface="Gotham Light" pitchFamily="50" charset="0"/>
                <a:cs typeface="Gotham Light" pitchFamily="50" charset="0"/>
              </a:rPr>
              <a:t>Ph.D</a:t>
            </a:r>
            <a:r>
              <a:rPr lang="en-GB" sz="1100" b="1" dirty="0">
                <a:latin typeface="Gotham Light" pitchFamily="50" charset="0"/>
                <a:cs typeface="Gotham Light" pitchFamily="50" charset="0"/>
              </a:rPr>
              <a:t> student in Machine Learning</a:t>
            </a:r>
          </a:p>
          <a:p>
            <a:pPr algn="ctr"/>
            <a:endParaRPr lang="en-GB" sz="1400" b="1" dirty="0">
              <a:solidFill>
                <a:schemeClr val="accent1"/>
              </a:solidFill>
              <a:latin typeface="+mj-lt"/>
              <a:cs typeface="Gotham Black" pitchFamily="50" charset="0"/>
            </a:endParaRPr>
          </a:p>
          <a:p>
            <a:pPr algn="ctr"/>
            <a:r>
              <a:rPr lang="en-GB" sz="1400" b="1" dirty="0">
                <a:solidFill>
                  <a:schemeClr val="accent1"/>
                </a:solidFill>
                <a:cs typeface="Gotham Black" pitchFamily="50" charset="0"/>
              </a:rPr>
              <a:t>Principal Supervisor: Dr Allan Tucker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691680" y="4437112"/>
            <a:ext cx="583264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9263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89013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 b="1" dirty="0">
              <a:solidFill>
                <a:schemeClr val="accent1"/>
              </a:solidFill>
              <a:latin typeface="+mj-lt"/>
              <a:cs typeface="Gotham Black" pitchFamily="50" charset="0"/>
            </a:endParaRPr>
          </a:p>
          <a:p>
            <a:pPr algn="ctr"/>
            <a:r>
              <a:rPr lang="en-GB" sz="1400" b="1" dirty="0">
                <a:solidFill>
                  <a:schemeClr val="accent1"/>
                </a:solidFill>
                <a:cs typeface="Gotham Black" pitchFamily="50" charset="0"/>
              </a:rPr>
              <a:t>Second Supervisor: Dr Stephen Swift</a:t>
            </a:r>
          </a:p>
        </p:txBody>
      </p:sp>
      <p:pic>
        <p:nvPicPr>
          <p:cNvPr id="3074" name="Picture 2" descr="Image result for ida research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05" y="337774"/>
            <a:ext cx="217439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10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60648"/>
            <a:ext cx="831659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Experimental Results</a:t>
            </a:r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3528" y="764704"/>
            <a:ext cx="824459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rgbClr val="C00000"/>
                </a:solidFill>
              </a:rPr>
              <a:t>Learning Bayesian Networks (Bootstrapped Educational </a:t>
            </a:r>
            <a:r>
              <a:rPr lang="en-GB" sz="1600" dirty="0" smtClean="0">
                <a:solidFill>
                  <a:srgbClr val="C00000"/>
                </a:solidFill>
              </a:rPr>
              <a:t>data</a:t>
            </a:r>
            <a:r>
              <a:rPr lang="en-GB" sz="1600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82" y="2836419"/>
            <a:ext cx="2618006" cy="236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\\acfs4\cspg\cspgmfa\Downloads\fig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8" y="2204864"/>
            <a:ext cx="5352922" cy="36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11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60648"/>
            <a:ext cx="831659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Experimental Results</a:t>
            </a:r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3528" y="764704"/>
            <a:ext cx="824459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rgbClr val="C00000"/>
                </a:solidFill>
              </a:rPr>
              <a:t>Learning Bayesian Networks (Bootstrapped Educational  data)</a:t>
            </a:r>
          </a:p>
        </p:txBody>
      </p:sp>
      <p:pic>
        <p:nvPicPr>
          <p:cNvPr id="9218" name="Picture 2" descr="\\acfs4\cspg\cspgmfa\My Documents\My Pictures\figur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30" y="2132856"/>
            <a:ext cx="5538578" cy="391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12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60648"/>
            <a:ext cx="831659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Future Work</a:t>
            </a:r>
            <a:endParaRPr lang="en-GB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591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844824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the extension of these Bayesian models with the investigation of latent attributes, with the aim of capture hidden factors that may influence the dynamics of students academic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our approach with other resampling approaches for time-series data (investigating Grade-based bootstrapping).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some methods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bias issues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time-series dataset.</a:t>
            </a:r>
          </a:p>
        </p:txBody>
      </p:sp>
    </p:spTree>
    <p:extLst>
      <p:ext uri="{BB962C8B-B14F-4D97-AF65-F5344CB8AC3E}">
        <p14:creationId xmlns:p14="http://schemas.microsoft.com/office/powerpoint/2010/main" val="4692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20 February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13</a:t>
            </a:fld>
            <a:endParaRPr lang="en-GB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2700300" cy="2160240"/>
          </a:xfrm>
        </p:spPr>
      </p:pic>
    </p:spTree>
    <p:extLst>
      <p:ext uri="{BB962C8B-B14F-4D97-AF65-F5344CB8AC3E}">
        <p14:creationId xmlns:p14="http://schemas.microsoft.com/office/powerpoint/2010/main" val="8319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2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842" y="332656"/>
            <a:ext cx="831659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+mn-lt"/>
              </a:rPr>
              <a:t>Presentation Outline</a:t>
            </a:r>
          </a:p>
        </p:txBody>
      </p:sp>
      <p:sp>
        <p:nvSpPr>
          <p:cNvPr id="13" name="Teardrop 12"/>
          <p:cNvSpPr/>
          <p:nvPr/>
        </p:nvSpPr>
        <p:spPr>
          <a:xfrm>
            <a:off x="1200175" y="1606173"/>
            <a:ext cx="720080" cy="648072"/>
          </a:xfrm>
          <a:prstGeom prst="teardrop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14" name="Teardrop 13"/>
          <p:cNvSpPr/>
          <p:nvPr/>
        </p:nvSpPr>
        <p:spPr>
          <a:xfrm>
            <a:off x="1210532" y="2662288"/>
            <a:ext cx="720080" cy="648072"/>
          </a:xfrm>
          <a:prstGeom prst="teardrop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5" name="Teardrop 14"/>
          <p:cNvSpPr/>
          <p:nvPr/>
        </p:nvSpPr>
        <p:spPr>
          <a:xfrm>
            <a:off x="1186978" y="3708699"/>
            <a:ext cx="720080" cy="648072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16" name="Teardrop 15"/>
          <p:cNvSpPr/>
          <p:nvPr/>
        </p:nvSpPr>
        <p:spPr>
          <a:xfrm>
            <a:off x="1186978" y="4797152"/>
            <a:ext cx="720080" cy="648072"/>
          </a:xfrm>
          <a:prstGeom prst="teardrop">
            <a:avLst>
              <a:gd name="adj" fmla="val 108912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29059" y="27479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Methodology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13743" y="174554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Aim &amp; Objectives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65408" y="4861481"/>
            <a:ext cx="362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Future Work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55877" y="3763853"/>
            <a:ext cx="362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Experimental Results</a:t>
            </a:r>
          </a:p>
        </p:txBody>
      </p:sp>
    </p:spTree>
    <p:extLst>
      <p:ext uri="{BB962C8B-B14F-4D97-AF65-F5344CB8AC3E}">
        <p14:creationId xmlns:p14="http://schemas.microsoft.com/office/powerpoint/2010/main" val="33441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3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508104" y="3003389"/>
            <a:ext cx="4608512" cy="73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400" i="1" dirty="0">
                <a:latin typeface="NimbusRomNo9L-ReguItal"/>
                <a:ea typeface="Calibri" panose="020F0502020204030204" pitchFamily="34" charset="0"/>
                <a:cs typeface="NimbusRomNo9L-ReguItal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198" y="3003389"/>
            <a:ext cx="46085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400" i="1" dirty="0">
                <a:latin typeface="NimbusRomNo9L-ReguItal"/>
                <a:ea typeface="Calibri" panose="020F0502020204030204" pitchFamily="34" charset="0"/>
                <a:cs typeface="NimbusRomNo9L-ReguItal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3211138"/>
            <a:ext cx="648072" cy="28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5" name="Picture 5" descr="Image result for DROPPED OUT STUDE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14804"/>
            <a:ext cx="7670998" cy="50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06F9EB3D-5533-49E3-80B3-1C5B6BE204FC}"/>
              </a:ext>
            </a:extLst>
          </p:cNvPr>
          <p:cNvSpPr/>
          <p:nvPr/>
        </p:nvSpPr>
        <p:spPr>
          <a:xfrm>
            <a:off x="3635896" y="1556792"/>
            <a:ext cx="1872208" cy="1041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highlight>
                  <a:srgbClr val="FFFF00"/>
                </a:highlight>
              </a:rPr>
              <a:t>Data-driven AI?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0AFC963-5C7B-445A-9412-D7175132B123}"/>
              </a:ext>
            </a:extLst>
          </p:cNvPr>
          <p:cNvCxnSpPr>
            <a:cxnSpLocks/>
          </p:cNvCxnSpPr>
          <p:nvPr/>
        </p:nvCxnSpPr>
        <p:spPr>
          <a:xfrm flipH="1">
            <a:off x="2843808" y="4365104"/>
            <a:ext cx="3168352" cy="7200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4</a:t>
            </a:fld>
            <a:endParaRPr lang="en-GB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251520" y="614728"/>
            <a:ext cx="831659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Statistics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779" y="1186228"/>
            <a:ext cx="7848872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700" dirty="0"/>
              <a:t>* The Higher Education Statistics Agency (HESA) in the UK</a:t>
            </a: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3660" y="4501169"/>
            <a:ext cx="4014192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Drop out (England)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GB" sz="16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8104" y="3003389"/>
            <a:ext cx="4608512" cy="73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400" i="1" dirty="0">
                <a:latin typeface="NimbusRomNo9L-ReguItal"/>
                <a:ea typeface="Calibri" panose="020F0502020204030204" pitchFamily="34" charset="0"/>
                <a:cs typeface="NimbusRomNo9L-ReguItal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1951" y="3146783"/>
            <a:ext cx="280831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788,355 </a:t>
            </a:r>
            <a:r>
              <a:rPr lang="en-GB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(2012/13)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b="1" dirty="0">
              <a:solidFill>
                <a:schemeClr val="accent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b="1" dirty="0">
              <a:solidFill>
                <a:schemeClr val="accent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b="1" dirty="0">
              <a:solidFill>
                <a:schemeClr val="accent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b="1" dirty="0">
              <a:solidFill>
                <a:schemeClr val="accent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757,300 </a:t>
            </a:r>
            <a:r>
              <a:rPr lang="en-GB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(2016/17)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198" y="3003389"/>
            <a:ext cx="46085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400" i="1" dirty="0">
                <a:latin typeface="NimbusRomNo9L-ReguItal"/>
                <a:ea typeface="Calibri" panose="020F0502020204030204" pitchFamily="34" charset="0"/>
                <a:cs typeface="NimbusRomNo9L-ReguItal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76046" y="3140968"/>
            <a:ext cx="1224136" cy="122597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C00000"/>
                </a:solidFill>
              </a:rPr>
              <a:t>26,000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90" y="3737436"/>
            <a:ext cx="1404281" cy="105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17976" y="371703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HE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7055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Aim &amp;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594" y="1340768"/>
            <a:ext cx="7416824" cy="4669979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essential aim of this research is to predict the academic performance of university students using probabilistic modelling taking into consideration the bias issue of educational datasets.</a:t>
            </a:r>
          </a:p>
          <a:p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Objectives: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most predictive features (attributes) that affecting the prediction of students academic performance in higher education institutions.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classification models (BNs) that predict students overall performance based on time series data &amp; other extracted features from Blackboard learn.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solutions for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imbalanced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datasets.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3453"/>
            <a:ext cx="2575942" cy="16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316598" cy="936104"/>
          </a:xfrm>
        </p:spPr>
        <p:txBody>
          <a:bodyPr>
            <a:normAutofit/>
          </a:bodyPr>
          <a:lstStyle/>
          <a:p>
            <a:r>
              <a:rPr lang="en-US" dirty="0"/>
              <a:t>Methodology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6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3218" y="2453927"/>
            <a:ext cx="831659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1556792"/>
            <a:ext cx="8424936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9263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89013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</a:pPr>
            <a:endParaRPr lang="en-GB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/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908720"/>
            <a:ext cx="831659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rgbClr val="C00000"/>
                </a:solidFill>
              </a:rPr>
              <a:t>Proposed Approach</a:t>
            </a:r>
          </a:p>
        </p:txBody>
      </p:sp>
      <p:pic>
        <p:nvPicPr>
          <p:cNvPr id="10" name="Picture 9" descr="\\acfs4\cspg\cspgmfa\Desktop\PhD brunel\litereture review_1\Paper 3\manuscript\proposed approac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46240"/>
            <a:ext cx="4538013" cy="42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771800" y="16462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1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316598" cy="936104"/>
          </a:xfrm>
        </p:spPr>
        <p:txBody>
          <a:bodyPr>
            <a:normAutofit/>
          </a:bodyPr>
          <a:lstStyle/>
          <a:p>
            <a:r>
              <a:rPr lang="en-US" dirty="0"/>
              <a:t>Methodology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7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3218" y="2453927"/>
            <a:ext cx="831659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1556792"/>
            <a:ext cx="8424936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9263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89013" indent="-1793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</a:pPr>
            <a:endParaRPr lang="en-GB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/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908720"/>
            <a:ext cx="831659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\\acfs4\cspg\cspgmfa\Desktop\PhD brunel\litereture review_1\Paper 3\manuscript\bootstrap paper\Newapproa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7" y="2060848"/>
            <a:ext cx="7810080" cy="28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524328" y="2636912"/>
            <a:ext cx="1043790" cy="1080120"/>
          </a:xfrm>
          <a:prstGeom prst="ellipse">
            <a:avLst/>
          </a:prstGeom>
          <a:noFill/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1520" y="911061"/>
            <a:ext cx="831659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rgbClr val="C00000"/>
                </a:solidFill>
              </a:rPr>
              <a:t>Proposed Approach</a:t>
            </a:r>
          </a:p>
        </p:txBody>
      </p:sp>
    </p:spTree>
    <p:extLst>
      <p:ext uri="{BB962C8B-B14F-4D97-AF65-F5344CB8AC3E}">
        <p14:creationId xmlns:p14="http://schemas.microsoft.com/office/powerpoint/2010/main" val="41586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8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60648"/>
            <a:ext cx="831659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Experimental Results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3528" y="764704"/>
            <a:ext cx="824459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rgbClr val="C00000"/>
                </a:solidFill>
              </a:rPr>
              <a:t>1- Temporal Profiling Online Trajectories (DTW + Hierarchal Clustering)</a:t>
            </a:r>
          </a:p>
        </p:txBody>
      </p:sp>
      <p:pic>
        <p:nvPicPr>
          <p:cNvPr id="7170" name="Picture 2" descr="\\acfs4\cspg\cspgmfa\Desktop\PhD brunel\litereture review_1\paper2\new journal submission\HProfil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05" y="1412776"/>
            <a:ext cx="5902025" cy="286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acfs4\cspg\cspgmfa\Desktop\PhD brunel\litereture review_1\paper2\new journal submission\mean_comp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80801"/>
            <a:ext cx="5266222" cy="205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Image result for arr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3273" y="4033211"/>
            <a:ext cx="1013088" cy="6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6096" y="4581128"/>
            <a:ext cx="1080120" cy="648072"/>
          </a:xfrm>
          <a:prstGeom prst="rect">
            <a:avLst/>
          </a:prstGeom>
          <a:noFill/>
          <a:ln w="12700">
            <a:solidFill>
              <a:srgbClr val="1DFF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5BC2-2DAA-4D80-B2E4-0F86901ECE4F}" type="datetime4">
              <a:rPr lang="en-GB" smtClean="0"/>
              <a:t>20 February 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9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60648"/>
            <a:ext cx="831659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Experimental Results</a:t>
            </a:r>
            <a:endParaRPr lang="en-GB" dirty="0"/>
          </a:p>
        </p:txBody>
      </p:sp>
      <p:pic>
        <p:nvPicPr>
          <p:cNvPr id="2050" name="Picture 2" descr="\\acfs4\cspg\cspgmfa\Desktop\PhD brunel\litereture review_1\Paper 3\manuscript\bootstrap paper\B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1" y="1700808"/>
            <a:ext cx="7704856" cy="40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995936" y="1700808"/>
            <a:ext cx="0" cy="4064522"/>
          </a:xfrm>
          <a:prstGeom prst="line">
            <a:avLst/>
          </a:prstGeom>
          <a:ln w="9525">
            <a:solidFill>
              <a:srgbClr val="CC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72336" y="1700808"/>
            <a:ext cx="0" cy="4064522"/>
          </a:xfrm>
          <a:prstGeom prst="line">
            <a:avLst/>
          </a:prstGeom>
          <a:ln w="9525">
            <a:solidFill>
              <a:srgbClr val="CC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596336" y="2996952"/>
            <a:ext cx="720080" cy="576064"/>
          </a:xfrm>
          <a:prstGeom prst="ellipse">
            <a:avLst/>
          </a:prstGeom>
          <a:noFill/>
          <a:ln w="952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3528" y="764704"/>
            <a:ext cx="824459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rgbClr val="C00000"/>
                </a:solidFill>
              </a:rPr>
              <a:t>2- Learning Bayesian Networks (Bootstrapped Educational  data)</a:t>
            </a:r>
          </a:p>
          <a:p>
            <a:endParaRPr lang="en-GB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BUL_PowerPoint_Template">
  <a:themeElements>
    <a:clrScheme name="Custom 3">
      <a:dk1>
        <a:sysClr val="windowText" lastClr="000000"/>
      </a:dk1>
      <a:lt1>
        <a:sysClr val="window" lastClr="FFFFFF"/>
      </a:lt1>
      <a:dk2>
        <a:srgbClr val="595959"/>
      </a:dk2>
      <a:lt2>
        <a:srgbClr val="EBEBEB"/>
      </a:lt2>
      <a:accent1>
        <a:srgbClr val="00325B"/>
      </a:accent1>
      <a:accent2>
        <a:srgbClr val="BE0F34"/>
      </a:accent2>
      <a:accent3>
        <a:srgbClr val="84A5DC"/>
      </a:accent3>
      <a:accent4>
        <a:srgbClr val="8098AD"/>
      </a:accent4>
      <a:accent5>
        <a:srgbClr val="DF879A"/>
      </a:accent5>
      <a:accent6>
        <a:srgbClr val="C2D2ED"/>
      </a:accent6>
      <a:hlink>
        <a:srgbClr val="0000FF"/>
      </a:hlink>
      <a:folHlink>
        <a:srgbClr val="800080"/>
      </a:folHlink>
    </a:clrScheme>
    <a:fontScheme name="Bru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6552_BUL_PowePoint_TPL_AW_2.pptx" id="{4D67F386-3FC6-4D8E-BFEC-44461FE00372}" vid="{C71F71E6-4BC7-4BD9-955D-5E456745AA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runel Template" ma:contentTypeID="0x010100B5A4C08D27C9458A8DBC831B2C0EF43F002397C6FA6683084683D0063C80286F5C000A58B20099E3D74C93845C585C9254D2" ma:contentTypeVersion="1" ma:contentTypeDescription="" ma:contentTypeScope="" ma:versionID="8de3be02cf87663af61df1038bf293f0">
  <xsd:schema xmlns:xsd="http://www.w3.org/2001/XMLSchema" xmlns:xs="http://www.w3.org/2001/XMLSchema" xmlns:p="http://schemas.microsoft.com/office/2006/metadata/properties" xmlns:ns2="b9a35ae3-052f-4fd7-bd66-15ef2ae2a91a" xmlns:ns3="acc90f36-ffc8-431b-9905-6603340ff899" targetNamespace="http://schemas.microsoft.com/office/2006/metadata/properties" ma:root="true" ma:fieldsID="33da2acc6ac8256ecd4805dd1b0a82bb" ns2:_="" ns3:_="">
    <xsd:import namespace="b9a35ae3-052f-4fd7-bd66-15ef2ae2a91a"/>
    <xsd:import namespace="acc90f36-ffc8-431b-9905-6603340ff899"/>
    <xsd:element name="properties">
      <xsd:complexType>
        <xsd:sequence>
          <xsd:element name="documentManagement">
            <xsd:complexType>
              <xsd:all>
                <xsd:element ref="ns2:BrunelBaseOwner0" minOccurs="0"/>
                <xsd:element ref="ns2:BrunelBaseAudience0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35ae3-052f-4fd7-bd66-15ef2ae2a91a" elementFormDefault="qualified">
    <xsd:import namespace="http://schemas.microsoft.com/office/2006/documentManagement/types"/>
    <xsd:import namespace="http://schemas.microsoft.com/office/infopath/2007/PartnerControls"/>
    <xsd:element name="BrunelBaseOwner0" ma:index="9" ma:taxonomy="true" ma:internalName="BrunelBaseOwner0" ma:taxonomyFieldName="BrunelBaseOwner" ma:displayName="Owner" ma:default="1;#Internal Communications|01e1b302-1141-47e6-ae68-8b0ede583215" ma:fieldId="{98f64fff-228a-401e-b118-7b7ed14a11bf}" ma:sspId="1f8ae13c-041c-454e-aeb3-8644223ed454" ma:termSetId="ce0b3c44-0e18-4677-9fa6-443ed1905a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runelBaseAudience0" ma:index="11" nillable="true" ma:taxonomy="true" ma:internalName="BrunelBaseAudience0" ma:taxonomyFieldName="BrunelBaseAudience" ma:displayName="Search Audience" ma:default="" ma:fieldId="{d57833c3-6316-40fd-9f4a-bdce40d7b5e8}" ma:taxonomyMulti="true" ma:sspId="1f8ae13c-041c-454e-aeb3-8644223ed454" ma:termSetId="e48bdc75-7773-40af-8e0d-060ff7e1dbe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90f36-ffc8-431b-9905-6603340ff89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1f8ae13c-041c-454e-aeb3-8644223ed45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acc90f36-ffc8-431b-9905-6603340ff899">
      <Terms xmlns="http://schemas.microsoft.com/office/infopath/2007/PartnerControls"/>
    </TaxKeywordTaxHTField>
    <BrunelBaseOwner0 xmlns="b9a35ae3-052f-4fd7-bd66-15ef2ae2a91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Communications</TermName>
          <TermId xmlns="http://schemas.microsoft.com/office/infopath/2007/PartnerControls">01e1b302-1141-47e6-ae68-8b0ede583215</TermId>
        </TermInfo>
      </Terms>
    </BrunelBaseOwner0>
    <BrunelBaseAudience0 xmlns="b9a35ae3-052f-4fd7-bd66-15ef2ae2a91a">
      <Terms xmlns="http://schemas.microsoft.com/office/infopath/2007/PartnerControls"/>
    </BrunelBaseAudience0>
  </documentManagement>
</p:properties>
</file>

<file path=customXml/itemProps1.xml><?xml version="1.0" encoding="utf-8"?>
<ds:datastoreItem xmlns:ds="http://schemas.openxmlformats.org/officeDocument/2006/customXml" ds:itemID="{B3F5565E-E83F-459F-8C58-D19A1FC56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a35ae3-052f-4fd7-bd66-15ef2ae2a91a"/>
    <ds:schemaRef ds:uri="acc90f36-ffc8-431b-9905-6603340ff8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A20A98-9BF8-4507-879B-888EB959C9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ABB48A-250F-437B-B2B8-3E409D4ED280}">
  <ds:schemaRefs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b9a35ae3-052f-4fd7-bd66-15ef2ae2a91a"/>
    <ds:schemaRef ds:uri="acc90f36-ffc8-431b-9905-6603340ff89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BUL_PowerPoint_Template</Template>
  <TotalTime>3693</TotalTime>
  <Words>290</Words>
  <Application>Microsoft Office PowerPoint</Application>
  <PresentationFormat>On-screen Show (4:3)</PresentationFormat>
  <Paragraphs>92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BUL_PowerPoint_Template</vt:lpstr>
      <vt:lpstr>Predicting Academic Performance (Learning Dynamic Bayesian Networks)</vt:lpstr>
      <vt:lpstr>PowerPoint Presentation</vt:lpstr>
      <vt:lpstr>PowerPoint Presentation</vt:lpstr>
      <vt:lpstr>Statistics</vt:lpstr>
      <vt:lpstr>Aim &amp; Objectives</vt:lpstr>
      <vt:lpstr>Methodology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Brunel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Brunel University London Research Ethics Committee</dc:title>
  <dc:creator>BuildUser</dc:creator>
  <cp:lastModifiedBy>BuildUser</cp:lastModifiedBy>
  <cp:revision>141</cp:revision>
  <dcterms:created xsi:type="dcterms:W3CDTF">2014-12-11T12:45:17Z</dcterms:created>
  <dcterms:modified xsi:type="dcterms:W3CDTF">2019-02-20T13:28:20Z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0x010100B5A4C08D27C9458A8DBC831B2C0EF43F002397C6FA6683084683D0063C80286F5C000A58B20099E3D74C93845C585C9254D2</vt:lpwstr>
  </property>
  <property fmtid="{D5CDD505-2E9C-101B-9397-08002B2CF9AE}" pid="3" name="BrunelBaseOwner">
    <vt:lpwstr>1;#Internal Communications|01e1b302-1141-47e6-ae68-8b0ede583215</vt:lpwstr>
  </property>
  <property fmtid="{D5CDD505-2E9C-101B-9397-08002B2CF9AE}" pid="4" name="BrunelBaseOwner0">
    <vt:lpwstr>Internal Communications|01e1b302-1141-47e6-ae68-8b0ede583215</vt:lpwstr>
  </property>
  <property fmtid="{D5CDD505-2E9C-101B-9397-08002B2CF9AE}" pid="5" name="TaxKeyword">
    <vt:lpwstr/>
  </property>
  <property fmtid="{D5CDD505-2E9C-101B-9397-08002B2CF9AE}" pid="6" name="BrunelBaseAudience">
    <vt:lpwstr/>
  </property>
  <property fmtid="{D5CDD505-2E9C-101B-9397-08002B2CF9AE}" pid="7" name="l50cde2150514e6e90cdde84639c12b5">
    <vt:lpwstr/>
  </property>
  <property fmtid="{D5CDD505-2E9C-101B-9397-08002B2CF9AE}" pid="8" name="foo">
    <vt:lpwstr/>
  </property>
  <property fmtid="{D5CDD505-2E9C-101B-9397-08002B2CF9AE}" pid="9" name="TaxCatchAll">
    <vt:lpwstr>1;#Internal Communications|01e1b302-1141-47e6-ae68-8b0ede583215</vt:lpwstr>
  </property>
</Properties>
</file>