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62" r:id="rId3"/>
    <p:sldId id="257" r:id="rId4"/>
    <p:sldId id="263" r:id="rId5"/>
    <p:sldId id="258" r:id="rId6"/>
    <p:sldId id="259" r:id="rId7"/>
    <p:sldId id="260" r:id="rId8"/>
    <p:sldId id="261"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0"/>
    <p:restoredTop sz="90963"/>
  </p:normalViewPr>
  <p:slideViewPr>
    <p:cSldViewPr snapToGrid="0" snapToObjects="1">
      <p:cViewPr varScale="1">
        <p:scale>
          <a:sx n="78" d="100"/>
          <a:sy n="78" d="100"/>
        </p:scale>
        <p:origin x="63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445143-A4C6-F949-95FC-B5868AD3EA6E}" type="datetimeFigureOut">
              <a:rPr lang="en-GB" smtClean="0"/>
              <a:t>20/02/2019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F16793-5731-DA4D-AF85-FF5B1B40EFE6}" type="slidenum">
              <a:rPr lang="en-GB" smtClean="0"/>
              <a:t>‹#›</a:t>
            </a:fld>
            <a:endParaRPr lang="en-GB"/>
          </a:p>
        </p:txBody>
      </p:sp>
    </p:spTree>
    <p:extLst>
      <p:ext uri="{BB962C8B-B14F-4D97-AF65-F5344CB8AC3E}">
        <p14:creationId xmlns:p14="http://schemas.microsoft.com/office/powerpoint/2010/main" val="4214606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Habitat cluster with floras how they are interconnected</a:t>
            </a:r>
          </a:p>
        </p:txBody>
      </p:sp>
      <p:sp>
        <p:nvSpPr>
          <p:cNvPr id="4" name="Slide Number Placeholder 3"/>
          <p:cNvSpPr>
            <a:spLocks noGrp="1"/>
          </p:cNvSpPr>
          <p:nvPr>
            <p:ph type="sldNum" sz="quarter" idx="5"/>
          </p:nvPr>
        </p:nvSpPr>
        <p:spPr/>
        <p:txBody>
          <a:bodyPr/>
          <a:lstStyle/>
          <a:p>
            <a:fld id="{88F16793-5731-DA4D-AF85-FF5B1B40EFE6}" type="slidenum">
              <a:rPr lang="en-GB" smtClean="0"/>
              <a:t>6</a:t>
            </a:fld>
            <a:endParaRPr lang="en-GB"/>
          </a:p>
        </p:txBody>
      </p:sp>
    </p:spTree>
    <p:extLst>
      <p:ext uri="{BB962C8B-B14F-4D97-AF65-F5344CB8AC3E}">
        <p14:creationId xmlns:p14="http://schemas.microsoft.com/office/powerpoint/2010/main" val="2449591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6277F-8079-FA48-8926-2E1A24AD74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258A0A4-809C-5A45-B632-A278BA7EDB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594FB1E-2E19-E94F-B157-8DE16AE69E56}"/>
              </a:ext>
            </a:extLst>
          </p:cNvPr>
          <p:cNvSpPr>
            <a:spLocks noGrp="1"/>
          </p:cNvSpPr>
          <p:nvPr>
            <p:ph type="dt" sz="half" idx="10"/>
          </p:nvPr>
        </p:nvSpPr>
        <p:spPr/>
        <p:txBody>
          <a:bodyPr/>
          <a:lstStyle/>
          <a:p>
            <a:fld id="{F53D02F1-ED4F-724C-A08B-F370455A9F13}" type="datetimeFigureOut">
              <a:rPr lang="en-GB" smtClean="0"/>
              <a:t>20/02/2019</a:t>
            </a:fld>
            <a:endParaRPr lang="en-GB"/>
          </a:p>
        </p:txBody>
      </p:sp>
      <p:sp>
        <p:nvSpPr>
          <p:cNvPr id="5" name="Footer Placeholder 4">
            <a:extLst>
              <a:ext uri="{FF2B5EF4-FFF2-40B4-BE49-F238E27FC236}">
                <a16:creationId xmlns:a16="http://schemas.microsoft.com/office/drawing/2014/main" id="{B072D13C-B732-BF4F-9D79-AFFAE4A313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6CEEB7-98DF-7645-B36D-1AAE2B1B10EE}"/>
              </a:ext>
            </a:extLst>
          </p:cNvPr>
          <p:cNvSpPr>
            <a:spLocks noGrp="1"/>
          </p:cNvSpPr>
          <p:nvPr>
            <p:ph type="sldNum" sz="quarter" idx="12"/>
          </p:nvPr>
        </p:nvSpPr>
        <p:spPr/>
        <p:txBody>
          <a:bodyPr/>
          <a:lstStyle/>
          <a:p>
            <a:fld id="{8AE7484F-D2D3-1B40-93F3-1164AED9EAC1}" type="slidenum">
              <a:rPr lang="en-GB" smtClean="0"/>
              <a:t>‹#›</a:t>
            </a:fld>
            <a:endParaRPr lang="en-GB"/>
          </a:p>
        </p:txBody>
      </p:sp>
    </p:spTree>
    <p:extLst>
      <p:ext uri="{BB962C8B-B14F-4D97-AF65-F5344CB8AC3E}">
        <p14:creationId xmlns:p14="http://schemas.microsoft.com/office/powerpoint/2010/main" val="1357437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C355A-62DE-9E43-A755-1F3C5CC3CDD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ACD3B8B-96A5-CA4A-9960-53D96DB391A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63ADB8-0891-FD46-8DA2-C8C1280ACE31}"/>
              </a:ext>
            </a:extLst>
          </p:cNvPr>
          <p:cNvSpPr>
            <a:spLocks noGrp="1"/>
          </p:cNvSpPr>
          <p:nvPr>
            <p:ph type="dt" sz="half" idx="10"/>
          </p:nvPr>
        </p:nvSpPr>
        <p:spPr/>
        <p:txBody>
          <a:bodyPr/>
          <a:lstStyle/>
          <a:p>
            <a:fld id="{F53D02F1-ED4F-724C-A08B-F370455A9F13}" type="datetimeFigureOut">
              <a:rPr lang="en-GB" smtClean="0"/>
              <a:t>20/02/2019</a:t>
            </a:fld>
            <a:endParaRPr lang="en-GB"/>
          </a:p>
        </p:txBody>
      </p:sp>
      <p:sp>
        <p:nvSpPr>
          <p:cNvPr id="5" name="Footer Placeholder 4">
            <a:extLst>
              <a:ext uri="{FF2B5EF4-FFF2-40B4-BE49-F238E27FC236}">
                <a16:creationId xmlns:a16="http://schemas.microsoft.com/office/drawing/2014/main" id="{3D189969-092C-3C4C-9CCF-0F6D7273B9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4C14CA-CA8E-A244-A2C3-AE180C042B55}"/>
              </a:ext>
            </a:extLst>
          </p:cNvPr>
          <p:cNvSpPr>
            <a:spLocks noGrp="1"/>
          </p:cNvSpPr>
          <p:nvPr>
            <p:ph type="sldNum" sz="quarter" idx="12"/>
          </p:nvPr>
        </p:nvSpPr>
        <p:spPr/>
        <p:txBody>
          <a:bodyPr/>
          <a:lstStyle/>
          <a:p>
            <a:fld id="{8AE7484F-D2D3-1B40-93F3-1164AED9EAC1}" type="slidenum">
              <a:rPr lang="en-GB" smtClean="0"/>
              <a:t>‹#›</a:t>
            </a:fld>
            <a:endParaRPr lang="en-GB"/>
          </a:p>
        </p:txBody>
      </p:sp>
    </p:spTree>
    <p:extLst>
      <p:ext uri="{BB962C8B-B14F-4D97-AF65-F5344CB8AC3E}">
        <p14:creationId xmlns:p14="http://schemas.microsoft.com/office/powerpoint/2010/main" val="961848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ABF3DC-9CA3-484A-81C5-4BDCAEA394A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BB28215-FAE0-9048-A6A6-C15D4EFAFD3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62DD01-661B-F24B-B990-A28BB6B2D6BA}"/>
              </a:ext>
            </a:extLst>
          </p:cNvPr>
          <p:cNvSpPr>
            <a:spLocks noGrp="1"/>
          </p:cNvSpPr>
          <p:nvPr>
            <p:ph type="dt" sz="half" idx="10"/>
          </p:nvPr>
        </p:nvSpPr>
        <p:spPr/>
        <p:txBody>
          <a:bodyPr/>
          <a:lstStyle/>
          <a:p>
            <a:fld id="{F53D02F1-ED4F-724C-A08B-F370455A9F13}" type="datetimeFigureOut">
              <a:rPr lang="en-GB" smtClean="0"/>
              <a:t>20/02/2019</a:t>
            </a:fld>
            <a:endParaRPr lang="en-GB"/>
          </a:p>
        </p:txBody>
      </p:sp>
      <p:sp>
        <p:nvSpPr>
          <p:cNvPr id="5" name="Footer Placeholder 4">
            <a:extLst>
              <a:ext uri="{FF2B5EF4-FFF2-40B4-BE49-F238E27FC236}">
                <a16:creationId xmlns:a16="http://schemas.microsoft.com/office/drawing/2014/main" id="{2C60894B-C4C6-2442-9409-B9D558B51F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860D57-805C-B046-BED6-8E2496D080E0}"/>
              </a:ext>
            </a:extLst>
          </p:cNvPr>
          <p:cNvSpPr>
            <a:spLocks noGrp="1"/>
          </p:cNvSpPr>
          <p:nvPr>
            <p:ph type="sldNum" sz="quarter" idx="12"/>
          </p:nvPr>
        </p:nvSpPr>
        <p:spPr/>
        <p:txBody>
          <a:bodyPr/>
          <a:lstStyle/>
          <a:p>
            <a:fld id="{8AE7484F-D2D3-1B40-93F3-1164AED9EAC1}" type="slidenum">
              <a:rPr lang="en-GB" smtClean="0"/>
              <a:t>‹#›</a:t>
            </a:fld>
            <a:endParaRPr lang="en-GB"/>
          </a:p>
        </p:txBody>
      </p:sp>
    </p:spTree>
    <p:extLst>
      <p:ext uri="{BB962C8B-B14F-4D97-AF65-F5344CB8AC3E}">
        <p14:creationId xmlns:p14="http://schemas.microsoft.com/office/powerpoint/2010/main" val="4008202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E4A80-64FD-384D-B992-C86F11BA574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69D98FF-18E8-2347-8268-293AB8E0D6F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55B4FC-61F7-0942-884A-A9140E98B43E}"/>
              </a:ext>
            </a:extLst>
          </p:cNvPr>
          <p:cNvSpPr>
            <a:spLocks noGrp="1"/>
          </p:cNvSpPr>
          <p:nvPr>
            <p:ph type="dt" sz="half" idx="10"/>
          </p:nvPr>
        </p:nvSpPr>
        <p:spPr/>
        <p:txBody>
          <a:bodyPr/>
          <a:lstStyle/>
          <a:p>
            <a:fld id="{F53D02F1-ED4F-724C-A08B-F370455A9F13}" type="datetimeFigureOut">
              <a:rPr lang="en-GB" smtClean="0"/>
              <a:t>20/02/2019</a:t>
            </a:fld>
            <a:endParaRPr lang="en-GB"/>
          </a:p>
        </p:txBody>
      </p:sp>
      <p:sp>
        <p:nvSpPr>
          <p:cNvPr id="5" name="Footer Placeholder 4">
            <a:extLst>
              <a:ext uri="{FF2B5EF4-FFF2-40B4-BE49-F238E27FC236}">
                <a16:creationId xmlns:a16="http://schemas.microsoft.com/office/drawing/2014/main" id="{54D9191F-8AD1-4546-895C-322CD82085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B67661-6EA8-2E4F-AE59-05068A649B43}"/>
              </a:ext>
            </a:extLst>
          </p:cNvPr>
          <p:cNvSpPr>
            <a:spLocks noGrp="1"/>
          </p:cNvSpPr>
          <p:nvPr>
            <p:ph type="sldNum" sz="quarter" idx="12"/>
          </p:nvPr>
        </p:nvSpPr>
        <p:spPr/>
        <p:txBody>
          <a:bodyPr/>
          <a:lstStyle/>
          <a:p>
            <a:fld id="{8AE7484F-D2D3-1B40-93F3-1164AED9EAC1}" type="slidenum">
              <a:rPr lang="en-GB" smtClean="0"/>
              <a:t>‹#›</a:t>
            </a:fld>
            <a:endParaRPr lang="en-GB"/>
          </a:p>
        </p:txBody>
      </p:sp>
    </p:spTree>
    <p:extLst>
      <p:ext uri="{BB962C8B-B14F-4D97-AF65-F5344CB8AC3E}">
        <p14:creationId xmlns:p14="http://schemas.microsoft.com/office/powerpoint/2010/main" val="2291031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43566-A344-3340-8FBD-0C80BE38F2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75E7311-CF63-4847-9E1B-D29F7AAAF6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5B60503-B8C6-F44D-93F5-A73B1BA20FCA}"/>
              </a:ext>
            </a:extLst>
          </p:cNvPr>
          <p:cNvSpPr>
            <a:spLocks noGrp="1"/>
          </p:cNvSpPr>
          <p:nvPr>
            <p:ph type="dt" sz="half" idx="10"/>
          </p:nvPr>
        </p:nvSpPr>
        <p:spPr/>
        <p:txBody>
          <a:bodyPr/>
          <a:lstStyle/>
          <a:p>
            <a:fld id="{F53D02F1-ED4F-724C-A08B-F370455A9F13}" type="datetimeFigureOut">
              <a:rPr lang="en-GB" smtClean="0"/>
              <a:t>20/02/2019</a:t>
            </a:fld>
            <a:endParaRPr lang="en-GB"/>
          </a:p>
        </p:txBody>
      </p:sp>
      <p:sp>
        <p:nvSpPr>
          <p:cNvPr id="5" name="Footer Placeholder 4">
            <a:extLst>
              <a:ext uri="{FF2B5EF4-FFF2-40B4-BE49-F238E27FC236}">
                <a16:creationId xmlns:a16="http://schemas.microsoft.com/office/drawing/2014/main" id="{B081B28B-FE11-EC43-9BB6-BDD233A6F9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050F1F-AA66-CB4F-BFBA-80B09778F1B0}"/>
              </a:ext>
            </a:extLst>
          </p:cNvPr>
          <p:cNvSpPr>
            <a:spLocks noGrp="1"/>
          </p:cNvSpPr>
          <p:nvPr>
            <p:ph type="sldNum" sz="quarter" idx="12"/>
          </p:nvPr>
        </p:nvSpPr>
        <p:spPr/>
        <p:txBody>
          <a:bodyPr/>
          <a:lstStyle/>
          <a:p>
            <a:fld id="{8AE7484F-D2D3-1B40-93F3-1164AED9EAC1}" type="slidenum">
              <a:rPr lang="en-GB" smtClean="0"/>
              <a:t>‹#›</a:t>
            </a:fld>
            <a:endParaRPr lang="en-GB"/>
          </a:p>
        </p:txBody>
      </p:sp>
    </p:spTree>
    <p:extLst>
      <p:ext uri="{BB962C8B-B14F-4D97-AF65-F5344CB8AC3E}">
        <p14:creationId xmlns:p14="http://schemas.microsoft.com/office/powerpoint/2010/main" val="305275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79A7A-9D7C-2C43-9FA8-0ACC0B2C2D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51E02AC-9578-D744-9F82-C0666C8F8B8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659912D-FBFF-A346-A847-0237DA48E66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8B4F7BB-342B-5849-89D9-4C53C69AC38A}"/>
              </a:ext>
            </a:extLst>
          </p:cNvPr>
          <p:cNvSpPr>
            <a:spLocks noGrp="1"/>
          </p:cNvSpPr>
          <p:nvPr>
            <p:ph type="dt" sz="half" idx="10"/>
          </p:nvPr>
        </p:nvSpPr>
        <p:spPr/>
        <p:txBody>
          <a:bodyPr/>
          <a:lstStyle/>
          <a:p>
            <a:fld id="{F53D02F1-ED4F-724C-A08B-F370455A9F13}" type="datetimeFigureOut">
              <a:rPr lang="en-GB" smtClean="0"/>
              <a:t>20/02/2019</a:t>
            </a:fld>
            <a:endParaRPr lang="en-GB"/>
          </a:p>
        </p:txBody>
      </p:sp>
      <p:sp>
        <p:nvSpPr>
          <p:cNvPr id="6" name="Footer Placeholder 5">
            <a:extLst>
              <a:ext uri="{FF2B5EF4-FFF2-40B4-BE49-F238E27FC236}">
                <a16:creationId xmlns:a16="http://schemas.microsoft.com/office/drawing/2014/main" id="{02FE275E-87FF-E549-A531-060F538C170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EEF9993-6692-8645-91EA-229D0CDB87BD}"/>
              </a:ext>
            </a:extLst>
          </p:cNvPr>
          <p:cNvSpPr>
            <a:spLocks noGrp="1"/>
          </p:cNvSpPr>
          <p:nvPr>
            <p:ph type="sldNum" sz="quarter" idx="12"/>
          </p:nvPr>
        </p:nvSpPr>
        <p:spPr/>
        <p:txBody>
          <a:bodyPr/>
          <a:lstStyle/>
          <a:p>
            <a:fld id="{8AE7484F-D2D3-1B40-93F3-1164AED9EAC1}" type="slidenum">
              <a:rPr lang="en-GB" smtClean="0"/>
              <a:t>‹#›</a:t>
            </a:fld>
            <a:endParaRPr lang="en-GB"/>
          </a:p>
        </p:txBody>
      </p:sp>
    </p:spTree>
    <p:extLst>
      <p:ext uri="{BB962C8B-B14F-4D97-AF65-F5344CB8AC3E}">
        <p14:creationId xmlns:p14="http://schemas.microsoft.com/office/powerpoint/2010/main" val="982519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FBB47-3C1B-F449-B360-BF3D78481D1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1FFC6CF-59FB-0F4F-98A2-038AB8C05F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9BFAEC1-0CB1-A84A-96E7-F04CA81001C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14B5733-A911-5C4C-AA3E-49D35FCECD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16CAED7-5025-434A-98AF-F5F37A17488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B936995-0F27-824B-AB49-F9262E55D66B}"/>
              </a:ext>
            </a:extLst>
          </p:cNvPr>
          <p:cNvSpPr>
            <a:spLocks noGrp="1"/>
          </p:cNvSpPr>
          <p:nvPr>
            <p:ph type="dt" sz="half" idx="10"/>
          </p:nvPr>
        </p:nvSpPr>
        <p:spPr/>
        <p:txBody>
          <a:bodyPr/>
          <a:lstStyle/>
          <a:p>
            <a:fld id="{F53D02F1-ED4F-724C-A08B-F370455A9F13}" type="datetimeFigureOut">
              <a:rPr lang="en-GB" smtClean="0"/>
              <a:t>20/02/2019</a:t>
            </a:fld>
            <a:endParaRPr lang="en-GB"/>
          </a:p>
        </p:txBody>
      </p:sp>
      <p:sp>
        <p:nvSpPr>
          <p:cNvPr id="8" name="Footer Placeholder 7">
            <a:extLst>
              <a:ext uri="{FF2B5EF4-FFF2-40B4-BE49-F238E27FC236}">
                <a16:creationId xmlns:a16="http://schemas.microsoft.com/office/drawing/2014/main" id="{9E24AD5B-67F6-9849-88A3-A618BDC112B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2D552F9-C9D4-6745-8EDE-C559E7D12576}"/>
              </a:ext>
            </a:extLst>
          </p:cNvPr>
          <p:cNvSpPr>
            <a:spLocks noGrp="1"/>
          </p:cNvSpPr>
          <p:nvPr>
            <p:ph type="sldNum" sz="quarter" idx="12"/>
          </p:nvPr>
        </p:nvSpPr>
        <p:spPr/>
        <p:txBody>
          <a:bodyPr/>
          <a:lstStyle/>
          <a:p>
            <a:fld id="{8AE7484F-D2D3-1B40-93F3-1164AED9EAC1}" type="slidenum">
              <a:rPr lang="en-GB" smtClean="0"/>
              <a:t>‹#›</a:t>
            </a:fld>
            <a:endParaRPr lang="en-GB"/>
          </a:p>
        </p:txBody>
      </p:sp>
    </p:spTree>
    <p:extLst>
      <p:ext uri="{BB962C8B-B14F-4D97-AF65-F5344CB8AC3E}">
        <p14:creationId xmlns:p14="http://schemas.microsoft.com/office/powerpoint/2010/main" val="1391396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72C68-E3E1-CC48-B73D-C699CE3C62B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C0E89EE-BB71-5E46-9C1F-AF7A15F5A309}"/>
              </a:ext>
            </a:extLst>
          </p:cNvPr>
          <p:cNvSpPr>
            <a:spLocks noGrp="1"/>
          </p:cNvSpPr>
          <p:nvPr>
            <p:ph type="dt" sz="half" idx="10"/>
          </p:nvPr>
        </p:nvSpPr>
        <p:spPr/>
        <p:txBody>
          <a:bodyPr/>
          <a:lstStyle/>
          <a:p>
            <a:fld id="{F53D02F1-ED4F-724C-A08B-F370455A9F13}" type="datetimeFigureOut">
              <a:rPr lang="en-GB" smtClean="0"/>
              <a:t>20/02/2019</a:t>
            </a:fld>
            <a:endParaRPr lang="en-GB"/>
          </a:p>
        </p:txBody>
      </p:sp>
      <p:sp>
        <p:nvSpPr>
          <p:cNvPr id="4" name="Footer Placeholder 3">
            <a:extLst>
              <a:ext uri="{FF2B5EF4-FFF2-40B4-BE49-F238E27FC236}">
                <a16:creationId xmlns:a16="http://schemas.microsoft.com/office/drawing/2014/main" id="{A229A7DC-F2C9-2548-94AF-EEF14A8BA27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585F05F-55E9-DE4A-88A5-5734E34BE0DD}"/>
              </a:ext>
            </a:extLst>
          </p:cNvPr>
          <p:cNvSpPr>
            <a:spLocks noGrp="1"/>
          </p:cNvSpPr>
          <p:nvPr>
            <p:ph type="sldNum" sz="quarter" idx="12"/>
          </p:nvPr>
        </p:nvSpPr>
        <p:spPr/>
        <p:txBody>
          <a:bodyPr/>
          <a:lstStyle/>
          <a:p>
            <a:fld id="{8AE7484F-D2D3-1B40-93F3-1164AED9EAC1}" type="slidenum">
              <a:rPr lang="en-GB" smtClean="0"/>
              <a:t>‹#›</a:t>
            </a:fld>
            <a:endParaRPr lang="en-GB"/>
          </a:p>
        </p:txBody>
      </p:sp>
    </p:spTree>
    <p:extLst>
      <p:ext uri="{BB962C8B-B14F-4D97-AF65-F5344CB8AC3E}">
        <p14:creationId xmlns:p14="http://schemas.microsoft.com/office/powerpoint/2010/main" val="3451587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9D8B41-7FB6-1040-B9A3-486F65BAE9D6}"/>
              </a:ext>
            </a:extLst>
          </p:cNvPr>
          <p:cNvSpPr>
            <a:spLocks noGrp="1"/>
          </p:cNvSpPr>
          <p:nvPr>
            <p:ph type="dt" sz="half" idx="10"/>
          </p:nvPr>
        </p:nvSpPr>
        <p:spPr/>
        <p:txBody>
          <a:bodyPr/>
          <a:lstStyle/>
          <a:p>
            <a:fld id="{F53D02F1-ED4F-724C-A08B-F370455A9F13}" type="datetimeFigureOut">
              <a:rPr lang="en-GB" smtClean="0"/>
              <a:t>20/02/2019</a:t>
            </a:fld>
            <a:endParaRPr lang="en-GB"/>
          </a:p>
        </p:txBody>
      </p:sp>
      <p:sp>
        <p:nvSpPr>
          <p:cNvPr id="3" name="Footer Placeholder 2">
            <a:extLst>
              <a:ext uri="{FF2B5EF4-FFF2-40B4-BE49-F238E27FC236}">
                <a16:creationId xmlns:a16="http://schemas.microsoft.com/office/drawing/2014/main" id="{A41DA628-9DB1-F74C-8675-2F265720A89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5B31A3C-8D15-7A45-8718-80571A10C033}"/>
              </a:ext>
            </a:extLst>
          </p:cNvPr>
          <p:cNvSpPr>
            <a:spLocks noGrp="1"/>
          </p:cNvSpPr>
          <p:nvPr>
            <p:ph type="sldNum" sz="quarter" idx="12"/>
          </p:nvPr>
        </p:nvSpPr>
        <p:spPr/>
        <p:txBody>
          <a:bodyPr/>
          <a:lstStyle/>
          <a:p>
            <a:fld id="{8AE7484F-D2D3-1B40-93F3-1164AED9EAC1}" type="slidenum">
              <a:rPr lang="en-GB" smtClean="0"/>
              <a:t>‹#›</a:t>
            </a:fld>
            <a:endParaRPr lang="en-GB"/>
          </a:p>
        </p:txBody>
      </p:sp>
    </p:spTree>
    <p:extLst>
      <p:ext uri="{BB962C8B-B14F-4D97-AF65-F5344CB8AC3E}">
        <p14:creationId xmlns:p14="http://schemas.microsoft.com/office/powerpoint/2010/main" val="3212922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4E980-49F4-B747-9920-07B727D5CC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3907019-9AFC-0343-A073-4F82C21BCC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B91D191-82EA-2A4D-8650-7CE660670C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EF6B1A1-D217-0B48-8AAA-13A5603C4FDF}"/>
              </a:ext>
            </a:extLst>
          </p:cNvPr>
          <p:cNvSpPr>
            <a:spLocks noGrp="1"/>
          </p:cNvSpPr>
          <p:nvPr>
            <p:ph type="dt" sz="half" idx="10"/>
          </p:nvPr>
        </p:nvSpPr>
        <p:spPr/>
        <p:txBody>
          <a:bodyPr/>
          <a:lstStyle/>
          <a:p>
            <a:fld id="{F53D02F1-ED4F-724C-A08B-F370455A9F13}" type="datetimeFigureOut">
              <a:rPr lang="en-GB" smtClean="0"/>
              <a:t>20/02/2019</a:t>
            </a:fld>
            <a:endParaRPr lang="en-GB"/>
          </a:p>
        </p:txBody>
      </p:sp>
      <p:sp>
        <p:nvSpPr>
          <p:cNvPr id="6" name="Footer Placeholder 5">
            <a:extLst>
              <a:ext uri="{FF2B5EF4-FFF2-40B4-BE49-F238E27FC236}">
                <a16:creationId xmlns:a16="http://schemas.microsoft.com/office/drawing/2014/main" id="{FC46E939-D86F-FA43-999C-0DF79526E3E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5DE2843-5470-544F-B09B-8903A06218F6}"/>
              </a:ext>
            </a:extLst>
          </p:cNvPr>
          <p:cNvSpPr>
            <a:spLocks noGrp="1"/>
          </p:cNvSpPr>
          <p:nvPr>
            <p:ph type="sldNum" sz="quarter" idx="12"/>
          </p:nvPr>
        </p:nvSpPr>
        <p:spPr/>
        <p:txBody>
          <a:bodyPr/>
          <a:lstStyle/>
          <a:p>
            <a:fld id="{8AE7484F-D2D3-1B40-93F3-1164AED9EAC1}" type="slidenum">
              <a:rPr lang="en-GB" smtClean="0"/>
              <a:t>‹#›</a:t>
            </a:fld>
            <a:endParaRPr lang="en-GB"/>
          </a:p>
        </p:txBody>
      </p:sp>
    </p:spTree>
    <p:extLst>
      <p:ext uri="{BB962C8B-B14F-4D97-AF65-F5344CB8AC3E}">
        <p14:creationId xmlns:p14="http://schemas.microsoft.com/office/powerpoint/2010/main" val="3175320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28471-B1D1-4D43-9E42-6CAA887E52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E31F0B3-2BB8-DD43-9CC6-C717B5ED60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DF158D3-1AC7-0843-B7A9-1EA5033141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2B9F9E4-EF1B-EE48-8362-90272B5685D8}"/>
              </a:ext>
            </a:extLst>
          </p:cNvPr>
          <p:cNvSpPr>
            <a:spLocks noGrp="1"/>
          </p:cNvSpPr>
          <p:nvPr>
            <p:ph type="dt" sz="half" idx="10"/>
          </p:nvPr>
        </p:nvSpPr>
        <p:spPr/>
        <p:txBody>
          <a:bodyPr/>
          <a:lstStyle/>
          <a:p>
            <a:fld id="{F53D02F1-ED4F-724C-A08B-F370455A9F13}" type="datetimeFigureOut">
              <a:rPr lang="en-GB" smtClean="0"/>
              <a:t>20/02/2019</a:t>
            </a:fld>
            <a:endParaRPr lang="en-GB"/>
          </a:p>
        </p:txBody>
      </p:sp>
      <p:sp>
        <p:nvSpPr>
          <p:cNvPr id="6" name="Footer Placeholder 5">
            <a:extLst>
              <a:ext uri="{FF2B5EF4-FFF2-40B4-BE49-F238E27FC236}">
                <a16:creationId xmlns:a16="http://schemas.microsoft.com/office/drawing/2014/main" id="{75258CFA-7E61-F243-A951-99BAC4312D7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216FAB0-C2CD-F646-99D0-6A7C78A44DBB}"/>
              </a:ext>
            </a:extLst>
          </p:cNvPr>
          <p:cNvSpPr>
            <a:spLocks noGrp="1"/>
          </p:cNvSpPr>
          <p:nvPr>
            <p:ph type="sldNum" sz="quarter" idx="12"/>
          </p:nvPr>
        </p:nvSpPr>
        <p:spPr/>
        <p:txBody>
          <a:bodyPr/>
          <a:lstStyle/>
          <a:p>
            <a:fld id="{8AE7484F-D2D3-1B40-93F3-1164AED9EAC1}" type="slidenum">
              <a:rPr lang="en-GB" smtClean="0"/>
              <a:t>‹#›</a:t>
            </a:fld>
            <a:endParaRPr lang="en-GB"/>
          </a:p>
        </p:txBody>
      </p:sp>
    </p:spTree>
    <p:extLst>
      <p:ext uri="{BB962C8B-B14F-4D97-AF65-F5344CB8AC3E}">
        <p14:creationId xmlns:p14="http://schemas.microsoft.com/office/powerpoint/2010/main" val="2723135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9328F5-84AF-2648-A933-8993EA1D35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7DA020E-567A-2A4F-AD2A-616DB71F8C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83D7E2-8BF5-9A41-BFAB-C276C6403B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3D02F1-ED4F-724C-A08B-F370455A9F13}" type="datetimeFigureOut">
              <a:rPr lang="en-GB" smtClean="0"/>
              <a:t>20/02/2019</a:t>
            </a:fld>
            <a:endParaRPr lang="en-GB"/>
          </a:p>
        </p:txBody>
      </p:sp>
      <p:sp>
        <p:nvSpPr>
          <p:cNvPr id="5" name="Footer Placeholder 4">
            <a:extLst>
              <a:ext uri="{FF2B5EF4-FFF2-40B4-BE49-F238E27FC236}">
                <a16:creationId xmlns:a16="http://schemas.microsoft.com/office/drawing/2014/main" id="{0D148555-2039-F242-93AD-C61D965434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C874C7E-72E5-BD43-8B25-8D079CFECC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E7484F-D2D3-1B40-93F3-1164AED9EAC1}" type="slidenum">
              <a:rPr lang="en-GB" smtClean="0"/>
              <a:t>‹#›</a:t>
            </a:fld>
            <a:endParaRPr lang="en-GB"/>
          </a:p>
        </p:txBody>
      </p:sp>
    </p:spTree>
    <p:extLst>
      <p:ext uri="{BB962C8B-B14F-4D97-AF65-F5344CB8AC3E}">
        <p14:creationId xmlns:p14="http://schemas.microsoft.com/office/powerpoint/2010/main" val="1674557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4906781-F1F1-8849-8F3B-9F975ACC181B}"/>
              </a:ext>
            </a:extLst>
          </p:cNvPr>
          <p:cNvSpPr>
            <a:spLocks noGrp="1"/>
          </p:cNvSpPr>
          <p:nvPr>
            <p:ph type="subTitle" idx="1"/>
          </p:nvPr>
        </p:nvSpPr>
        <p:spPr>
          <a:xfrm>
            <a:off x="1524000" y="4338918"/>
            <a:ext cx="9144000" cy="918882"/>
          </a:xfrm>
        </p:spPr>
        <p:txBody>
          <a:bodyPr/>
          <a:lstStyle/>
          <a:p>
            <a:pPr algn="r"/>
            <a:r>
              <a:rPr lang="en-GB" dirty="0"/>
              <a:t>Joanna Pawlik, PhD Candidate</a:t>
            </a:r>
          </a:p>
        </p:txBody>
      </p:sp>
      <p:sp>
        <p:nvSpPr>
          <p:cNvPr id="5" name="Title 4">
            <a:extLst>
              <a:ext uri="{FF2B5EF4-FFF2-40B4-BE49-F238E27FC236}">
                <a16:creationId xmlns:a16="http://schemas.microsoft.com/office/drawing/2014/main" id="{0D6EACF7-C960-8946-B06F-CDEE52C42D46}"/>
              </a:ext>
            </a:extLst>
          </p:cNvPr>
          <p:cNvSpPr>
            <a:spLocks noGrp="1"/>
          </p:cNvSpPr>
          <p:nvPr>
            <p:ph type="ctrTitle"/>
          </p:nvPr>
        </p:nvSpPr>
        <p:spPr>
          <a:xfrm>
            <a:off x="1524000" y="2618509"/>
            <a:ext cx="9144000" cy="1911927"/>
          </a:xfrm>
        </p:spPr>
        <p:txBody>
          <a:bodyPr>
            <a:normAutofit fontScale="90000"/>
          </a:bodyPr>
          <a:lstStyle/>
          <a:p>
            <a:r>
              <a:rPr lang="en-GB" sz="4900" b="1" dirty="0">
                <a:solidFill>
                  <a:schemeClr val="accent1">
                    <a:lumMod val="50000"/>
                  </a:schemeClr>
                </a:solidFill>
              </a:rPr>
              <a:t>Extracting Predictive Models from Flora Free-Text Documents at The Royal Botanic Gardens, Kew, London </a:t>
            </a:r>
            <a:br>
              <a:rPr lang="en-GB" sz="2200" dirty="0"/>
            </a:br>
            <a:br>
              <a:rPr lang="en-GB" sz="2800" dirty="0"/>
            </a:br>
            <a:endParaRPr lang="en-GB" sz="2800" dirty="0"/>
          </a:p>
        </p:txBody>
      </p:sp>
    </p:spTree>
    <p:extLst>
      <p:ext uri="{BB962C8B-B14F-4D97-AF65-F5344CB8AC3E}">
        <p14:creationId xmlns:p14="http://schemas.microsoft.com/office/powerpoint/2010/main" val="102565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9E3D94-5EBE-034A-9351-43733A298437}"/>
              </a:ext>
            </a:extLst>
          </p:cNvPr>
          <p:cNvSpPr>
            <a:spLocks noGrp="1"/>
          </p:cNvSpPr>
          <p:nvPr>
            <p:ph idx="1"/>
          </p:nvPr>
        </p:nvSpPr>
        <p:spPr>
          <a:xfrm>
            <a:off x="2089148" y="365125"/>
            <a:ext cx="8013701" cy="1953532"/>
          </a:xfrm>
        </p:spPr>
        <p:txBody>
          <a:bodyPr>
            <a:normAutofit fontScale="92500" lnSpcReduction="20000"/>
          </a:bodyPr>
          <a:lstStyle/>
          <a:p>
            <a:endParaRPr lang="en-GB" dirty="0"/>
          </a:p>
          <a:p>
            <a:endParaRPr lang="en-GB" dirty="0"/>
          </a:p>
          <a:p>
            <a:endParaRPr lang="en-GB" dirty="0"/>
          </a:p>
          <a:p>
            <a:pPr marL="0" indent="0" algn="ctr">
              <a:buNone/>
            </a:pPr>
            <a:r>
              <a:rPr lang="en-GB" sz="4800" dirty="0">
                <a:solidFill>
                  <a:schemeClr val="accent1">
                    <a:lumMod val="75000"/>
                  </a:schemeClr>
                </a:solidFill>
              </a:rPr>
              <a:t>Thank you for your attention</a:t>
            </a:r>
          </a:p>
        </p:txBody>
      </p:sp>
      <p:pic>
        <p:nvPicPr>
          <p:cNvPr id="6" name="Picture 5">
            <a:extLst>
              <a:ext uri="{FF2B5EF4-FFF2-40B4-BE49-F238E27FC236}">
                <a16:creationId xmlns:a16="http://schemas.microsoft.com/office/drawing/2014/main" id="{CBF09BA3-7FF1-F94E-9161-B529D8B393D8}"/>
              </a:ext>
            </a:extLst>
          </p:cNvPr>
          <p:cNvPicPr>
            <a:picLocks noChangeAspect="1"/>
          </p:cNvPicPr>
          <p:nvPr/>
        </p:nvPicPr>
        <p:blipFill>
          <a:blip r:embed="rId2"/>
          <a:stretch>
            <a:fillRect/>
          </a:stretch>
        </p:blipFill>
        <p:spPr>
          <a:xfrm>
            <a:off x="2089150" y="2625724"/>
            <a:ext cx="8013700" cy="3987347"/>
          </a:xfrm>
          <a:prstGeom prst="rect">
            <a:avLst/>
          </a:prstGeom>
        </p:spPr>
      </p:pic>
    </p:spTree>
    <p:extLst>
      <p:ext uri="{BB962C8B-B14F-4D97-AF65-F5344CB8AC3E}">
        <p14:creationId xmlns:p14="http://schemas.microsoft.com/office/powerpoint/2010/main" val="1014680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3A1E4-6227-2844-AB1B-ED236FA1BF9A}"/>
              </a:ext>
            </a:extLst>
          </p:cNvPr>
          <p:cNvSpPr>
            <a:spLocks noGrp="1"/>
          </p:cNvSpPr>
          <p:nvPr>
            <p:ph type="title"/>
          </p:nvPr>
        </p:nvSpPr>
        <p:spPr>
          <a:xfrm>
            <a:off x="838200" y="681036"/>
            <a:ext cx="10515600" cy="986399"/>
          </a:xfrm>
        </p:spPr>
        <p:txBody>
          <a:bodyPr/>
          <a:lstStyle/>
          <a:p>
            <a:pPr algn="ctr"/>
            <a:r>
              <a:rPr lang="en-GB" b="1" dirty="0">
                <a:solidFill>
                  <a:schemeClr val="accent1">
                    <a:lumMod val="75000"/>
                  </a:schemeClr>
                </a:solidFill>
              </a:rPr>
              <a:t>Context</a:t>
            </a:r>
          </a:p>
        </p:txBody>
      </p:sp>
      <p:pic>
        <p:nvPicPr>
          <p:cNvPr id="5" name="Content Placeholder 4">
            <a:extLst>
              <a:ext uri="{FF2B5EF4-FFF2-40B4-BE49-F238E27FC236}">
                <a16:creationId xmlns:a16="http://schemas.microsoft.com/office/drawing/2014/main" id="{0FF38E24-F090-9547-BA14-7DCB090D44B1}"/>
              </a:ext>
            </a:extLst>
          </p:cNvPr>
          <p:cNvPicPr>
            <a:picLocks noGrp="1" noChangeAspect="1"/>
          </p:cNvPicPr>
          <p:nvPr>
            <p:ph idx="1"/>
          </p:nvPr>
        </p:nvPicPr>
        <p:blipFill>
          <a:blip r:embed="rId2"/>
          <a:stretch>
            <a:fillRect/>
          </a:stretch>
        </p:blipFill>
        <p:spPr>
          <a:xfrm>
            <a:off x="3466357" y="3816583"/>
            <a:ext cx="5176157" cy="2747963"/>
          </a:xfrm>
        </p:spPr>
      </p:pic>
      <p:sp>
        <p:nvSpPr>
          <p:cNvPr id="6" name="TextBox 5">
            <a:extLst>
              <a:ext uri="{FF2B5EF4-FFF2-40B4-BE49-F238E27FC236}">
                <a16:creationId xmlns:a16="http://schemas.microsoft.com/office/drawing/2014/main" id="{4BB13707-BEBF-4B4D-B7AA-00DD8725C97D}"/>
              </a:ext>
            </a:extLst>
          </p:cNvPr>
          <p:cNvSpPr txBox="1"/>
          <p:nvPr/>
        </p:nvSpPr>
        <p:spPr>
          <a:xfrm>
            <a:off x="2299855" y="1667435"/>
            <a:ext cx="7509163" cy="1938992"/>
          </a:xfrm>
          <a:prstGeom prst="rect">
            <a:avLst/>
          </a:prstGeom>
          <a:noFill/>
        </p:spPr>
        <p:txBody>
          <a:bodyPr wrap="square" rtlCol="0">
            <a:spAutoFit/>
          </a:bodyPr>
          <a:lstStyle/>
          <a:p>
            <a:pPr marL="342900" indent="-342900">
              <a:buFont typeface="Wingdings" pitchFamily="2" charset="2"/>
              <a:buChar char="v"/>
            </a:pPr>
            <a:r>
              <a:rPr lang="en-GB" sz="2400" dirty="0">
                <a:solidFill>
                  <a:schemeClr val="accent1">
                    <a:lumMod val="50000"/>
                  </a:schemeClr>
                </a:solidFill>
              </a:rPr>
              <a:t>Habitat and Flora data from Kew Gardens, London,</a:t>
            </a:r>
          </a:p>
          <a:p>
            <a:pPr marL="342900" indent="-342900">
              <a:buFont typeface="Wingdings" pitchFamily="2" charset="2"/>
              <a:buChar char="v"/>
            </a:pPr>
            <a:r>
              <a:rPr lang="en-GB" sz="2400" dirty="0">
                <a:solidFill>
                  <a:schemeClr val="accent1">
                    <a:lumMod val="50000"/>
                  </a:schemeClr>
                </a:solidFill>
              </a:rPr>
              <a:t>Textual Data clustered and classified,</a:t>
            </a:r>
          </a:p>
          <a:p>
            <a:pPr marL="342900" indent="-342900">
              <a:buFont typeface="Wingdings" pitchFamily="2" charset="2"/>
              <a:buChar char="v"/>
            </a:pPr>
            <a:r>
              <a:rPr lang="en-GB" sz="2400" dirty="0">
                <a:solidFill>
                  <a:schemeClr val="accent1">
                    <a:lumMod val="50000"/>
                  </a:schemeClr>
                </a:solidFill>
              </a:rPr>
              <a:t>Analysis using R,</a:t>
            </a:r>
          </a:p>
          <a:p>
            <a:pPr marL="342900" indent="-342900">
              <a:buFont typeface="Wingdings" pitchFamily="2" charset="2"/>
              <a:buChar char="v"/>
            </a:pPr>
            <a:r>
              <a:rPr lang="en-GB" sz="2400" dirty="0">
                <a:solidFill>
                  <a:schemeClr val="accent1">
                    <a:lumMod val="50000"/>
                  </a:schemeClr>
                </a:solidFill>
              </a:rPr>
              <a:t>Main motivation: to create predictive models that, anticipate biodiversity loss.</a:t>
            </a:r>
          </a:p>
        </p:txBody>
      </p:sp>
    </p:spTree>
    <p:extLst>
      <p:ext uri="{BB962C8B-B14F-4D97-AF65-F5344CB8AC3E}">
        <p14:creationId xmlns:p14="http://schemas.microsoft.com/office/powerpoint/2010/main" val="1202573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A0720-1766-0B45-A775-FCA5472BF2F5}"/>
              </a:ext>
            </a:extLst>
          </p:cNvPr>
          <p:cNvSpPr>
            <a:spLocks noGrp="1"/>
          </p:cNvSpPr>
          <p:nvPr>
            <p:ph type="title"/>
          </p:nvPr>
        </p:nvSpPr>
        <p:spPr>
          <a:xfrm>
            <a:off x="1898072" y="365126"/>
            <a:ext cx="8258299" cy="818216"/>
          </a:xfrm>
        </p:spPr>
        <p:txBody>
          <a:bodyPr/>
          <a:lstStyle/>
          <a:p>
            <a:pPr algn="ctr"/>
            <a:r>
              <a:rPr lang="en-GB" b="1" dirty="0">
                <a:solidFill>
                  <a:schemeClr val="accent1">
                    <a:lumMod val="75000"/>
                  </a:schemeClr>
                </a:solidFill>
              </a:rPr>
              <a:t>First Experiment</a:t>
            </a:r>
          </a:p>
        </p:txBody>
      </p:sp>
      <p:pic>
        <p:nvPicPr>
          <p:cNvPr id="5" name="Content Placeholder 4">
            <a:extLst>
              <a:ext uri="{FF2B5EF4-FFF2-40B4-BE49-F238E27FC236}">
                <a16:creationId xmlns:a16="http://schemas.microsoft.com/office/drawing/2014/main" id="{380183FE-B712-BC4F-8D18-1E4974CA734E}"/>
              </a:ext>
            </a:extLst>
          </p:cNvPr>
          <p:cNvPicPr>
            <a:picLocks noGrp="1" noChangeAspect="1"/>
          </p:cNvPicPr>
          <p:nvPr>
            <p:ph idx="1"/>
          </p:nvPr>
        </p:nvPicPr>
        <p:blipFill>
          <a:blip r:embed="rId2"/>
          <a:stretch>
            <a:fillRect/>
          </a:stretch>
        </p:blipFill>
        <p:spPr>
          <a:xfrm>
            <a:off x="1898072" y="1183343"/>
            <a:ext cx="8797637" cy="5638858"/>
          </a:xfrm>
        </p:spPr>
      </p:pic>
    </p:spTree>
    <p:extLst>
      <p:ext uri="{BB962C8B-B14F-4D97-AF65-F5344CB8AC3E}">
        <p14:creationId xmlns:p14="http://schemas.microsoft.com/office/powerpoint/2010/main" val="1743265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C6E46-5298-4541-9B1A-CFED9821E0F7}"/>
              </a:ext>
            </a:extLst>
          </p:cNvPr>
          <p:cNvSpPr>
            <a:spLocks noGrp="1"/>
          </p:cNvSpPr>
          <p:nvPr>
            <p:ph type="title"/>
          </p:nvPr>
        </p:nvSpPr>
        <p:spPr/>
        <p:txBody>
          <a:bodyPr/>
          <a:lstStyle/>
          <a:p>
            <a:pPr algn="ctr"/>
            <a:r>
              <a:rPr lang="en-GB" b="1" dirty="0">
                <a:solidFill>
                  <a:schemeClr val="accent1">
                    <a:lumMod val="75000"/>
                  </a:schemeClr>
                </a:solidFill>
              </a:rPr>
              <a:t>Habitat Clustering</a:t>
            </a:r>
          </a:p>
        </p:txBody>
      </p:sp>
      <p:pic>
        <p:nvPicPr>
          <p:cNvPr id="5" name="Content Placeholder 4">
            <a:extLst>
              <a:ext uri="{FF2B5EF4-FFF2-40B4-BE49-F238E27FC236}">
                <a16:creationId xmlns:a16="http://schemas.microsoft.com/office/drawing/2014/main" id="{F24D4313-7250-2B4A-ADFC-BD7CD691DFBD}"/>
              </a:ext>
            </a:extLst>
          </p:cNvPr>
          <p:cNvPicPr>
            <a:picLocks noGrp="1" noChangeAspect="1"/>
          </p:cNvPicPr>
          <p:nvPr>
            <p:ph idx="1"/>
          </p:nvPr>
        </p:nvPicPr>
        <p:blipFill>
          <a:blip r:embed="rId2"/>
          <a:stretch>
            <a:fillRect/>
          </a:stretch>
        </p:blipFill>
        <p:spPr>
          <a:xfrm>
            <a:off x="2902191" y="1690688"/>
            <a:ext cx="6387618" cy="4351338"/>
          </a:xfrm>
        </p:spPr>
      </p:pic>
    </p:spTree>
    <p:extLst>
      <p:ext uri="{BB962C8B-B14F-4D97-AF65-F5344CB8AC3E}">
        <p14:creationId xmlns:p14="http://schemas.microsoft.com/office/powerpoint/2010/main" val="931019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00AE8-7CA5-8D46-AFAB-B41160DFCB0F}"/>
              </a:ext>
            </a:extLst>
          </p:cNvPr>
          <p:cNvSpPr>
            <a:spLocks noGrp="1"/>
          </p:cNvSpPr>
          <p:nvPr>
            <p:ph type="title"/>
          </p:nvPr>
        </p:nvSpPr>
        <p:spPr/>
        <p:txBody>
          <a:bodyPr/>
          <a:lstStyle/>
          <a:p>
            <a:pPr algn="ctr"/>
            <a:r>
              <a:rPr lang="en-GB" b="1" dirty="0">
                <a:solidFill>
                  <a:schemeClr val="accent1">
                    <a:lumMod val="75000"/>
                  </a:schemeClr>
                </a:solidFill>
              </a:rPr>
              <a:t>Habitat Classification</a:t>
            </a:r>
          </a:p>
        </p:txBody>
      </p:sp>
      <p:pic>
        <p:nvPicPr>
          <p:cNvPr id="4" name="Picture 3">
            <a:extLst>
              <a:ext uri="{FF2B5EF4-FFF2-40B4-BE49-F238E27FC236}">
                <a16:creationId xmlns:a16="http://schemas.microsoft.com/office/drawing/2014/main" id="{DA3B7FE7-4FFB-5244-A2EC-C12DE7AB80EB}"/>
              </a:ext>
            </a:extLst>
          </p:cNvPr>
          <p:cNvPicPr>
            <a:picLocks noChangeAspect="1"/>
          </p:cNvPicPr>
          <p:nvPr/>
        </p:nvPicPr>
        <p:blipFill>
          <a:blip r:embed="rId2"/>
          <a:stretch>
            <a:fillRect/>
          </a:stretch>
        </p:blipFill>
        <p:spPr>
          <a:xfrm>
            <a:off x="2067912" y="1555750"/>
            <a:ext cx="8293100" cy="3746500"/>
          </a:xfrm>
          <a:prstGeom prst="rect">
            <a:avLst/>
          </a:prstGeom>
        </p:spPr>
      </p:pic>
      <p:pic>
        <p:nvPicPr>
          <p:cNvPr id="10" name="Content Placeholder 9">
            <a:extLst>
              <a:ext uri="{FF2B5EF4-FFF2-40B4-BE49-F238E27FC236}">
                <a16:creationId xmlns:a16="http://schemas.microsoft.com/office/drawing/2014/main" id="{66C391FA-8455-804C-A9D6-BB05CDF3DD32}"/>
              </a:ext>
            </a:extLst>
          </p:cNvPr>
          <p:cNvPicPr>
            <a:picLocks noGrp="1" noChangeAspect="1"/>
          </p:cNvPicPr>
          <p:nvPr>
            <p:ph idx="1"/>
          </p:nvPr>
        </p:nvPicPr>
        <p:blipFill>
          <a:blip r:embed="rId3"/>
          <a:stretch>
            <a:fillRect/>
          </a:stretch>
        </p:blipFill>
        <p:spPr>
          <a:xfrm>
            <a:off x="1953612" y="5477328"/>
            <a:ext cx="8521700" cy="825500"/>
          </a:xfrm>
        </p:spPr>
      </p:pic>
    </p:spTree>
    <p:extLst>
      <p:ext uri="{BB962C8B-B14F-4D97-AF65-F5344CB8AC3E}">
        <p14:creationId xmlns:p14="http://schemas.microsoft.com/office/powerpoint/2010/main" val="696396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5DA48-83DB-CE49-8329-35ED865EF51A}"/>
              </a:ext>
            </a:extLst>
          </p:cNvPr>
          <p:cNvSpPr>
            <a:spLocks noGrp="1"/>
          </p:cNvSpPr>
          <p:nvPr>
            <p:ph type="title"/>
          </p:nvPr>
        </p:nvSpPr>
        <p:spPr/>
        <p:txBody>
          <a:bodyPr/>
          <a:lstStyle/>
          <a:p>
            <a:pPr algn="ctr"/>
            <a:r>
              <a:rPr lang="en-GB" b="1" dirty="0">
                <a:solidFill>
                  <a:schemeClr val="accent1">
                    <a:lumMod val="75000"/>
                  </a:schemeClr>
                </a:solidFill>
              </a:rPr>
              <a:t>First Experiment Outcome</a:t>
            </a:r>
          </a:p>
        </p:txBody>
      </p:sp>
      <p:pic>
        <p:nvPicPr>
          <p:cNvPr id="5" name="Content Placeholder 4">
            <a:extLst>
              <a:ext uri="{FF2B5EF4-FFF2-40B4-BE49-F238E27FC236}">
                <a16:creationId xmlns:a16="http://schemas.microsoft.com/office/drawing/2014/main" id="{9C553C07-46BF-9848-AA4F-C1E69A938E2A}"/>
              </a:ext>
            </a:extLst>
          </p:cNvPr>
          <p:cNvPicPr>
            <a:picLocks noGrp="1" noChangeAspect="1"/>
          </p:cNvPicPr>
          <p:nvPr>
            <p:ph idx="1"/>
          </p:nvPr>
        </p:nvPicPr>
        <p:blipFill>
          <a:blip r:embed="rId3"/>
          <a:stretch>
            <a:fillRect/>
          </a:stretch>
        </p:blipFill>
        <p:spPr>
          <a:xfrm>
            <a:off x="1721268" y="1825625"/>
            <a:ext cx="8749464" cy="4351338"/>
          </a:xfrm>
        </p:spPr>
      </p:pic>
    </p:spTree>
    <p:extLst>
      <p:ext uri="{BB962C8B-B14F-4D97-AF65-F5344CB8AC3E}">
        <p14:creationId xmlns:p14="http://schemas.microsoft.com/office/powerpoint/2010/main" val="2724798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D67F8-A38C-8C4D-952F-1DD4199FE473}"/>
              </a:ext>
            </a:extLst>
          </p:cNvPr>
          <p:cNvSpPr>
            <a:spLocks noGrp="1"/>
          </p:cNvSpPr>
          <p:nvPr>
            <p:ph type="title"/>
          </p:nvPr>
        </p:nvSpPr>
        <p:spPr/>
        <p:txBody>
          <a:bodyPr/>
          <a:lstStyle/>
          <a:p>
            <a:pPr algn="ctr"/>
            <a:r>
              <a:rPr lang="en-GB" b="1" dirty="0">
                <a:solidFill>
                  <a:schemeClr val="accent1">
                    <a:lumMod val="50000"/>
                  </a:schemeClr>
                </a:solidFill>
              </a:rPr>
              <a:t>Second Experiment</a:t>
            </a:r>
          </a:p>
        </p:txBody>
      </p:sp>
      <p:sp>
        <p:nvSpPr>
          <p:cNvPr id="3" name="Content Placeholder 2">
            <a:extLst>
              <a:ext uri="{FF2B5EF4-FFF2-40B4-BE49-F238E27FC236}">
                <a16:creationId xmlns:a16="http://schemas.microsoft.com/office/drawing/2014/main" id="{E589AD7C-6B08-6649-A479-252DF82D1821}"/>
              </a:ext>
            </a:extLst>
          </p:cNvPr>
          <p:cNvSpPr>
            <a:spLocks noGrp="1"/>
          </p:cNvSpPr>
          <p:nvPr>
            <p:ph idx="1"/>
          </p:nvPr>
        </p:nvSpPr>
        <p:spPr/>
        <p:txBody>
          <a:bodyPr/>
          <a:lstStyle/>
          <a:p>
            <a:pPr marL="0" indent="0">
              <a:buNone/>
            </a:pPr>
            <a:r>
              <a:rPr lang="en-GB" dirty="0">
                <a:solidFill>
                  <a:schemeClr val="accent1">
                    <a:lumMod val="75000"/>
                  </a:schemeClr>
                </a:solidFill>
              </a:rPr>
              <a:t>Our experiment has two stages: </a:t>
            </a:r>
          </a:p>
          <a:p>
            <a:r>
              <a:rPr lang="en-GB" dirty="0">
                <a:solidFill>
                  <a:srgbClr val="7030A0"/>
                </a:solidFill>
              </a:rPr>
              <a:t>Habitat Clustering</a:t>
            </a:r>
            <a:br>
              <a:rPr lang="en-GB" dirty="0"/>
            </a:br>
            <a:r>
              <a:rPr lang="en-GB" dirty="0"/>
              <a:t>We have explored probabilistic clustering to the habitat in order to identify different types of habitat. </a:t>
            </a:r>
          </a:p>
          <a:p>
            <a:r>
              <a:rPr lang="en-GB" dirty="0">
                <a:solidFill>
                  <a:srgbClr val="7030A0"/>
                </a:solidFill>
              </a:rPr>
              <a:t>Classification</a:t>
            </a:r>
            <a:r>
              <a:rPr lang="en-GB" dirty="0"/>
              <a:t> from flora traits using habitat cluster as the main predictor. </a:t>
            </a:r>
          </a:p>
          <a:p>
            <a:r>
              <a:rPr lang="en-GB" dirty="0"/>
              <a:t>We used cross-validation to validate accuracy and confusion matrix to perform sensitivity test. </a:t>
            </a:r>
          </a:p>
          <a:p>
            <a:pPr marL="0" indent="0">
              <a:buNone/>
            </a:pPr>
            <a:endParaRPr lang="en-GB" dirty="0"/>
          </a:p>
        </p:txBody>
      </p:sp>
    </p:spTree>
    <p:extLst>
      <p:ext uri="{BB962C8B-B14F-4D97-AF65-F5344CB8AC3E}">
        <p14:creationId xmlns:p14="http://schemas.microsoft.com/office/powerpoint/2010/main" val="3651997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DEBFF-6280-4948-B38E-6DE5B72EA9A2}"/>
              </a:ext>
            </a:extLst>
          </p:cNvPr>
          <p:cNvSpPr>
            <a:spLocks noGrp="1"/>
          </p:cNvSpPr>
          <p:nvPr>
            <p:ph type="title"/>
          </p:nvPr>
        </p:nvSpPr>
        <p:spPr/>
        <p:txBody>
          <a:bodyPr/>
          <a:lstStyle/>
          <a:p>
            <a:pPr algn="ctr"/>
            <a:r>
              <a:rPr lang="en-GB" b="1" dirty="0">
                <a:solidFill>
                  <a:schemeClr val="accent1">
                    <a:lumMod val="75000"/>
                  </a:schemeClr>
                </a:solidFill>
              </a:rPr>
              <a:t>Initial Findings</a:t>
            </a:r>
          </a:p>
        </p:txBody>
      </p:sp>
      <p:pic>
        <p:nvPicPr>
          <p:cNvPr id="9" name="Content Placeholder 8">
            <a:extLst>
              <a:ext uri="{FF2B5EF4-FFF2-40B4-BE49-F238E27FC236}">
                <a16:creationId xmlns:a16="http://schemas.microsoft.com/office/drawing/2014/main" id="{2290BBF7-21B9-2447-80D4-5D9BACAE1D97}"/>
              </a:ext>
            </a:extLst>
          </p:cNvPr>
          <p:cNvPicPr>
            <a:picLocks noGrp="1" noChangeAspect="1"/>
          </p:cNvPicPr>
          <p:nvPr>
            <p:ph idx="1"/>
          </p:nvPr>
        </p:nvPicPr>
        <p:blipFill>
          <a:blip r:embed="rId2"/>
          <a:stretch>
            <a:fillRect/>
          </a:stretch>
        </p:blipFill>
        <p:spPr>
          <a:xfrm>
            <a:off x="2512055" y="1690688"/>
            <a:ext cx="6908336" cy="4555021"/>
          </a:xfrm>
        </p:spPr>
      </p:pic>
    </p:spTree>
    <p:extLst>
      <p:ext uri="{BB962C8B-B14F-4D97-AF65-F5344CB8AC3E}">
        <p14:creationId xmlns:p14="http://schemas.microsoft.com/office/powerpoint/2010/main" val="906816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8C586-D212-B545-A575-7CC2B96F85AA}"/>
              </a:ext>
            </a:extLst>
          </p:cNvPr>
          <p:cNvSpPr>
            <a:spLocks noGrp="1"/>
          </p:cNvSpPr>
          <p:nvPr>
            <p:ph type="title"/>
          </p:nvPr>
        </p:nvSpPr>
        <p:spPr/>
        <p:txBody>
          <a:bodyPr/>
          <a:lstStyle/>
          <a:p>
            <a:pPr algn="ctr"/>
            <a:r>
              <a:rPr lang="en-GB" b="1" dirty="0">
                <a:solidFill>
                  <a:schemeClr val="accent1">
                    <a:lumMod val="75000"/>
                  </a:schemeClr>
                </a:solidFill>
              </a:rPr>
              <a:t>Conclusion</a:t>
            </a:r>
          </a:p>
        </p:txBody>
      </p:sp>
      <p:sp>
        <p:nvSpPr>
          <p:cNvPr id="3" name="Content Placeholder 2">
            <a:extLst>
              <a:ext uri="{FF2B5EF4-FFF2-40B4-BE49-F238E27FC236}">
                <a16:creationId xmlns:a16="http://schemas.microsoft.com/office/drawing/2014/main" id="{C8722339-F161-0844-928F-538C26901261}"/>
              </a:ext>
            </a:extLst>
          </p:cNvPr>
          <p:cNvSpPr>
            <a:spLocks noGrp="1"/>
          </p:cNvSpPr>
          <p:nvPr>
            <p:ph idx="1"/>
          </p:nvPr>
        </p:nvSpPr>
        <p:spPr/>
        <p:txBody>
          <a:bodyPr/>
          <a:lstStyle/>
          <a:p>
            <a:r>
              <a:rPr lang="en-GB" dirty="0"/>
              <a:t>Our experiment demonstrated predictive capabilities between flora traits and habitat cluster.</a:t>
            </a:r>
          </a:p>
          <a:p>
            <a:r>
              <a:rPr lang="en-GB" dirty="0"/>
              <a:t>Our model proved that it is possible to predict plant’s traits directly from flora. </a:t>
            </a:r>
          </a:p>
          <a:p>
            <a:r>
              <a:rPr lang="en-GB" dirty="0"/>
              <a:t>This means that we can predict families and species. The project will continue with other experiments such as identification of factors (including taxonomic and environmental) that influence biodiversity and stability of ecosystems. </a:t>
            </a:r>
          </a:p>
          <a:p>
            <a:endParaRPr lang="en-GB" dirty="0"/>
          </a:p>
        </p:txBody>
      </p:sp>
    </p:spTree>
    <p:extLst>
      <p:ext uri="{BB962C8B-B14F-4D97-AF65-F5344CB8AC3E}">
        <p14:creationId xmlns:p14="http://schemas.microsoft.com/office/powerpoint/2010/main" val="28090072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TotalTime>
  <Words>154</Words>
  <Application>Microsoft Macintosh PowerPoint</Application>
  <PresentationFormat>Widescreen</PresentationFormat>
  <Paragraphs>27</Paragraphs>
  <Slides>10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Wingdings</vt:lpstr>
      <vt:lpstr>Office Theme</vt:lpstr>
      <vt:lpstr>Extracting Predictive Models from Flora Free-Text Documents at The Royal Botanic Gardens, Kew, London   </vt:lpstr>
      <vt:lpstr>Context</vt:lpstr>
      <vt:lpstr>First Experiment</vt:lpstr>
      <vt:lpstr>Habitat Clustering</vt:lpstr>
      <vt:lpstr>Habitat Classification</vt:lpstr>
      <vt:lpstr>First Experiment Outcome</vt:lpstr>
      <vt:lpstr>Second Experiment</vt:lpstr>
      <vt:lpstr>Initial Findings</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Predicting Models from Flora Free-Text Documents at the Royal Botanic Gardens, Kew, London  </dc:title>
  <dc:creator>Joanna Pawlik</dc:creator>
  <cp:lastModifiedBy>Joanna Pawlik</cp:lastModifiedBy>
  <cp:revision>11</cp:revision>
  <dcterms:created xsi:type="dcterms:W3CDTF">2019-02-20T14:04:03Z</dcterms:created>
  <dcterms:modified xsi:type="dcterms:W3CDTF">2019-02-20T14:55:43Z</dcterms:modified>
</cp:coreProperties>
</file>