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5" r:id="rId10"/>
    <p:sldId id="269" r:id="rId11"/>
    <p:sldId id="264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B6875-1CC3-4CCC-B706-E57391100BD0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54E20-739F-4370-9F7D-B51691373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535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826E-9BB1-4B00-A553-6F3F73AEFB22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75025E-F66D-4641-9D48-52BCE2CED1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826E-9BB1-4B00-A553-6F3F73AEFB22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25E-F66D-4641-9D48-52BCE2CED1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826E-9BB1-4B00-A553-6F3F73AEFB22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25E-F66D-4641-9D48-52BCE2CED1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826E-9BB1-4B00-A553-6F3F73AEFB22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25E-F66D-4641-9D48-52BCE2CED1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826E-9BB1-4B00-A553-6F3F73AEFB22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25E-F66D-4641-9D48-52BCE2CED17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826E-9BB1-4B00-A553-6F3F73AEFB22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25E-F66D-4641-9D48-52BCE2CED1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826E-9BB1-4B00-A553-6F3F73AEFB22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25E-F66D-4641-9D48-52BCE2CED1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826E-9BB1-4B00-A553-6F3F73AEFB22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25E-F66D-4641-9D48-52BCE2CED1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826E-9BB1-4B00-A553-6F3F73AEFB22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25E-F66D-4641-9D48-52BCE2CED1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826E-9BB1-4B00-A553-6F3F73AEFB22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25E-F66D-4641-9D48-52BCE2CED17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826E-9BB1-4B00-A553-6F3F73AEFB22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25E-F66D-4641-9D48-52BCE2CED17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69E826E-9BB1-4B00-A553-6F3F73AEFB22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F75025E-F66D-4641-9D48-52BCE2CED17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869160"/>
            <a:ext cx="6553200" cy="457200"/>
          </a:xfrm>
        </p:spPr>
        <p:txBody>
          <a:bodyPr/>
          <a:lstStyle/>
          <a:p>
            <a:r>
              <a:rPr lang="en-GB" dirty="0"/>
              <a:t>Bashir </a:t>
            </a:r>
            <a:r>
              <a:rPr lang="en-GB" dirty="0" smtClean="0"/>
              <a:t>I </a:t>
            </a:r>
            <a:r>
              <a:rPr lang="en-GB" dirty="0"/>
              <a:t>dodo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717032"/>
            <a:ext cx="6629400" cy="1219201"/>
          </a:xfrm>
        </p:spPr>
        <p:txBody>
          <a:bodyPr/>
          <a:lstStyle/>
          <a:p>
            <a:r>
              <a:rPr lang="en-GB" dirty="0"/>
              <a:t>Level Set Segmentation of Retinal OCT Images </a:t>
            </a:r>
          </a:p>
        </p:txBody>
      </p:sp>
    </p:spTree>
    <p:extLst>
      <p:ext uri="{BB962C8B-B14F-4D97-AF65-F5344CB8AC3E}">
        <p14:creationId xmlns:p14="http://schemas.microsoft.com/office/powerpoint/2010/main" val="22676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787588"/>
              </p:ext>
            </p:extLst>
          </p:nvPr>
        </p:nvGraphicFramePr>
        <p:xfrm>
          <a:off x="519829" y="2987388"/>
          <a:ext cx="8100392" cy="35376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883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20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5459">
                <a:tc>
                  <a:txBody>
                    <a:bodyPr/>
                    <a:lstStyle/>
                    <a:p>
                      <a:r>
                        <a:rPr lang="en-GB" dirty="0"/>
                        <a:t>Retinal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Mean (SD)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231">
                <a:tc>
                  <a:txBody>
                    <a:bodyPr/>
                    <a:lstStyle/>
                    <a:p>
                      <a:r>
                        <a:rPr lang="en-GB" sz="1800" dirty="0"/>
                        <a:t>Nerve</a:t>
                      </a:r>
                      <a:r>
                        <a:rPr lang="en-GB" sz="1800" baseline="0" dirty="0"/>
                        <a:t> Fibre Layer (NFL)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0.951(±0.022)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3761">
                <a:tc>
                  <a:txBody>
                    <a:bodyPr/>
                    <a:lstStyle/>
                    <a:p>
                      <a:r>
                        <a:rPr lang="en-GB" sz="1800" dirty="0"/>
                        <a:t>Ganglion Cell Layer + Inner Plexiform Layer + Inner Nuclear Layer (GCL +IPL+ INL)</a:t>
                      </a:r>
                      <a:endParaRPr lang="en-GB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0.879 </a:t>
                      </a:r>
                      <a:r>
                        <a:rPr lang="en-GB" dirty="0"/>
                        <a:t>(±0.031)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Outer Plexiform Layer (OPL)</a:t>
                      </a:r>
                      <a:endParaRPr lang="en-GB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0.892(±0.032)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991">
                <a:tc>
                  <a:txBody>
                    <a:bodyPr/>
                    <a:lstStyle/>
                    <a:p>
                      <a:r>
                        <a:rPr lang="en-GB" sz="1800" dirty="0"/>
                        <a:t>Outer Nuclear Layer (ONL)</a:t>
                      </a:r>
                      <a:endParaRPr lang="en-GB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0.907(±0.030)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246">
                <a:tc>
                  <a:txBody>
                    <a:bodyPr/>
                    <a:lstStyle/>
                    <a:p>
                      <a:r>
                        <a:rPr lang="en-GB" sz="1800" dirty="0"/>
                        <a:t>Inner Segment (IS)</a:t>
                      </a:r>
                      <a:endParaRPr lang="en-GB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0.932(±0.017)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300">
                <a:tc>
                  <a:txBody>
                    <a:bodyPr/>
                    <a:lstStyle/>
                    <a:p>
                      <a:r>
                        <a:rPr lang="en-GB" sz="1800" dirty="0"/>
                        <a:t>Outer Segment (OS)</a:t>
                      </a:r>
                      <a:endParaRPr lang="en-GB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0.920(±0.028)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7051">
                <a:tc>
                  <a:txBody>
                    <a:bodyPr/>
                    <a:lstStyle/>
                    <a:p>
                      <a:r>
                        <a:rPr lang="en-GB" sz="1800" dirty="0"/>
                        <a:t>Retinal Pigment Epithelium (RPE)</a:t>
                      </a:r>
                      <a:endParaRPr lang="en-GB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0.934(±0.021)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BAF48A7-F7C7-4577-845C-44D90C50B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1628800"/>
            <a:ext cx="8856984" cy="1039427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GB" dirty="0"/>
              <a:t>The NFL thickness is vital in diagnosing  glaucoma, and our method’s performance for  the NFL is reassuring.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4C9024-9DBC-47CB-BFE4-F14D640137A8}"/>
              </a:ext>
            </a:extLst>
          </p:cNvPr>
          <p:cNvSpPr txBox="1"/>
          <p:nvPr/>
        </p:nvSpPr>
        <p:spPr>
          <a:xfrm>
            <a:off x="141533" y="2648195"/>
            <a:ext cx="8856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Table 1: Mean and Standard Deviation (SD) of Dice Coefficient on 200 B-Scans. (Units in pixels)</a:t>
            </a:r>
          </a:p>
        </p:txBody>
      </p:sp>
    </p:spTree>
    <p:extLst>
      <p:ext uri="{BB962C8B-B14F-4D97-AF65-F5344CB8AC3E}">
        <p14:creationId xmlns:p14="http://schemas.microsoft.com/office/powerpoint/2010/main" val="7696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824" y="1664625"/>
            <a:ext cx="8435280" cy="884312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GB" dirty="0"/>
              <a:t>The second quarterlies of the NFL, IS and RPE starting at ~0.900 further attests to the optimal performance.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C2C7B2-A57B-4492-8317-8395459F0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8640960" cy="3514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43AF3E-6501-4000-AEDE-BCDEDFF7F764}"/>
              </a:ext>
            </a:extLst>
          </p:cNvPr>
          <p:cNvSpPr txBox="1"/>
          <p:nvPr/>
        </p:nvSpPr>
        <p:spPr>
          <a:xfrm>
            <a:off x="284799" y="6223246"/>
            <a:ext cx="85744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Figure 7: Box plot of mean Dice Coefficient distribution for the seven (7) layers from Table 1.</a:t>
            </a:r>
          </a:p>
        </p:txBody>
      </p:sp>
    </p:spTree>
    <p:extLst>
      <p:ext uri="{BB962C8B-B14F-4D97-AF65-F5344CB8AC3E}">
        <p14:creationId xmlns:p14="http://schemas.microsoft.com/office/powerpoint/2010/main" val="2855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  <a:buClrTx/>
              <a:buFont typeface="Wingdings" panose="05000000000000000000" pitchFamily="2" charset="2"/>
              <a:buChar char="Ø"/>
            </a:pPr>
            <a:r>
              <a:rPr lang="en-GB" dirty="0"/>
              <a:t>The proposed method takes advantage of handling the obstruction of image background noise in the pre-processing stage.</a:t>
            </a:r>
          </a:p>
          <a:p>
            <a:pPr>
              <a:spcAft>
                <a:spcPts val="1000"/>
              </a:spcAft>
              <a:buClrTx/>
              <a:buFont typeface="Wingdings" panose="05000000000000000000" pitchFamily="2" charset="2"/>
              <a:buChar char="Ø"/>
            </a:pPr>
            <a:r>
              <a:rPr lang="en-GB" dirty="0"/>
              <a:t>The refinement of the gradient edge information ensures only the targeted layers are initialised and evolved</a:t>
            </a:r>
            <a:r>
              <a:rPr lang="en-GB" dirty="0" smtClean="0"/>
              <a:t>.</a:t>
            </a:r>
          </a:p>
          <a:p>
            <a:pPr>
              <a:spcAft>
                <a:spcPts val="1000"/>
              </a:spcAft>
              <a:buClrTx/>
              <a:buFont typeface="Wingdings" panose="05000000000000000000" pitchFamily="2" charset="2"/>
              <a:buChar char="Ø"/>
            </a:pPr>
            <a:r>
              <a:rPr lang="en-GB" dirty="0" smtClean="0"/>
              <a:t>The topological constraints ensures the layered architecture of the retinal layers is preserved.</a:t>
            </a:r>
            <a:endParaRPr lang="en-GB" dirty="0"/>
          </a:p>
          <a:p>
            <a:pPr>
              <a:buClrTx/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6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  <a:buClrTx/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The method successfully segments the OCT image into seven (7) non overlapping layers.</a:t>
            </a:r>
          </a:p>
          <a:p>
            <a:pPr>
              <a:spcAft>
                <a:spcPts val="1000"/>
              </a:spcAft>
              <a:buClrTx/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The method avoids over and under segmentation due to the layer initialisation and our topological constraints.</a:t>
            </a:r>
          </a:p>
          <a:p>
            <a:pPr>
              <a:spcAft>
                <a:spcPts val="1000"/>
              </a:spcAft>
              <a:buClrTx/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dirty="0" smtClean="0">
                <a:solidFill>
                  <a:schemeClr val="tx1"/>
                </a:solidFill>
              </a:rPr>
              <a:t>structure and knowledge of the data is almost as important as the modelling. Understanding the structure is critical to the performance.</a:t>
            </a:r>
            <a:endParaRPr lang="en-GB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buClrTx/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Future work will seek to include the GCL to IPL and choroid regions in the ROI.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7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Let us cross the </a:t>
            </a:r>
            <a:r>
              <a:rPr lang="en-GB" dirty="0" smtClean="0"/>
              <a:t>river Thames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91780" y="6346195"/>
            <a:ext cx="39604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Figure 1: </a:t>
            </a:r>
            <a:r>
              <a:rPr lang="en-GB" sz="1500" b="1" dirty="0" smtClean="0"/>
              <a:t>River Thames</a:t>
            </a:r>
            <a:r>
              <a:rPr lang="en-GB" sz="1400" b="1" dirty="0" smtClean="0"/>
              <a:t>. </a:t>
            </a:r>
            <a:r>
              <a:rPr lang="en-GB" sz="1000" b="1" dirty="0">
                <a:solidFill>
                  <a:prstClr val="black"/>
                </a:solidFill>
              </a:rPr>
              <a:t>(</a:t>
            </a:r>
            <a:r>
              <a:rPr lang="en-GB" sz="1000" b="1" dirty="0"/>
              <a:t>Credit: </a:t>
            </a:r>
            <a:r>
              <a:rPr lang="en-GB" sz="1000" b="1" u="sng" dirty="0" err="1" smtClean="0"/>
              <a:t>getty</a:t>
            </a:r>
            <a:r>
              <a:rPr lang="en-GB" sz="1000" b="1" u="sng" dirty="0" smtClean="0"/>
              <a:t> images</a:t>
            </a:r>
            <a:r>
              <a:rPr lang="en-GB" sz="1000" b="1" dirty="0" smtClean="0"/>
              <a:t>)</a:t>
            </a:r>
            <a:endParaRPr lang="en-GB" sz="1400" b="1" dirty="0"/>
          </a:p>
        </p:txBody>
      </p:sp>
      <p:pic>
        <p:nvPicPr>
          <p:cNvPr id="1026" name="Picture 2" descr="\\acfs4\cspg\cspgbbi\My Documents\LBIC\Capturetham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53" y="1735492"/>
            <a:ext cx="7271294" cy="4573828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2441359" y="2307374"/>
            <a:ext cx="4396498" cy="4069802"/>
          </a:xfrm>
          <a:custGeom>
            <a:avLst/>
            <a:gdLst>
              <a:gd name="connsiteX0" fmla="*/ 150921 w 4396498"/>
              <a:gd name="connsiteY0" fmla="*/ 62964 h 4069802"/>
              <a:gd name="connsiteX1" fmla="*/ 195309 w 4396498"/>
              <a:gd name="connsiteY1" fmla="*/ 89597 h 4069802"/>
              <a:gd name="connsiteX2" fmla="*/ 213064 w 4396498"/>
              <a:gd name="connsiteY2" fmla="*/ 116230 h 4069802"/>
              <a:gd name="connsiteX3" fmla="*/ 230820 w 4396498"/>
              <a:gd name="connsiteY3" fmla="*/ 133985 h 4069802"/>
              <a:gd name="connsiteX4" fmla="*/ 248575 w 4396498"/>
              <a:gd name="connsiteY4" fmla="*/ 160618 h 4069802"/>
              <a:gd name="connsiteX5" fmla="*/ 301841 w 4396498"/>
              <a:gd name="connsiteY5" fmla="*/ 178374 h 4069802"/>
              <a:gd name="connsiteX6" fmla="*/ 372862 w 4396498"/>
              <a:gd name="connsiteY6" fmla="*/ 205007 h 4069802"/>
              <a:gd name="connsiteX7" fmla="*/ 426128 w 4396498"/>
              <a:gd name="connsiteY7" fmla="*/ 222762 h 4069802"/>
              <a:gd name="connsiteX8" fmla="*/ 461639 w 4396498"/>
              <a:gd name="connsiteY8" fmla="*/ 231640 h 4069802"/>
              <a:gd name="connsiteX9" fmla="*/ 497150 w 4396498"/>
              <a:gd name="connsiteY9" fmla="*/ 284906 h 4069802"/>
              <a:gd name="connsiteX10" fmla="*/ 506027 w 4396498"/>
              <a:gd name="connsiteY10" fmla="*/ 329294 h 4069802"/>
              <a:gd name="connsiteX11" fmla="*/ 532660 w 4396498"/>
              <a:gd name="connsiteY11" fmla="*/ 338172 h 4069802"/>
              <a:gd name="connsiteX12" fmla="*/ 577049 w 4396498"/>
              <a:gd name="connsiteY12" fmla="*/ 347049 h 4069802"/>
              <a:gd name="connsiteX13" fmla="*/ 639192 w 4396498"/>
              <a:gd name="connsiteY13" fmla="*/ 373682 h 4069802"/>
              <a:gd name="connsiteX14" fmla="*/ 692458 w 4396498"/>
              <a:gd name="connsiteY14" fmla="*/ 382560 h 4069802"/>
              <a:gd name="connsiteX15" fmla="*/ 754602 w 4396498"/>
              <a:gd name="connsiteY15" fmla="*/ 426948 h 4069802"/>
              <a:gd name="connsiteX16" fmla="*/ 807868 w 4396498"/>
              <a:gd name="connsiteY16" fmla="*/ 497970 h 4069802"/>
              <a:gd name="connsiteX17" fmla="*/ 834501 w 4396498"/>
              <a:gd name="connsiteY17" fmla="*/ 515725 h 4069802"/>
              <a:gd name="connsiteX18" fmla="*/ 843379 w 4396498"/>
              <a:gd name="connsiteY18" fmla="*/ 560113 h 4069802"/>
              <a:gd name="connsiteX19" fmla="*/ 861134 w 4396498"/>
              <a:gd name="connsiteY19" fmla="*/ 613379 h 4069802"/>
              <a:gd name="connsiteX20" fmla="*/ 861134 w 4396498"/>
              <a:gd name="connsiteY20" fmla="*/ 773177 h 4069802"/>
              <a:gd name="connsiteX21" fmla="*/ 870012 w 4396498"/>
              <a:gd name="connsiteY21" fmla="*/ 799810 h 4069802"/>
              <a:gd name="connsiteX22" fmla="*/ 896645 w 4396498"/>
              <a:gd name="connsiteY22" fmla="*/ 808688 h 4069802"/>
              <a:gd name="connsiteX23" fmla="*/ 949911 w 4396498"/>
              <a:gd name="connsiteY23" fmla="*/ 835321 h 4069802"/>
              <a:gd name="connsiteX24" fmla="*/ 976544 w 4396498"/>
              <a:gd name="connsiteY24" fmla="*/ 861954 h 4069802"/>
              <a:gd name="connsiteX25" fmla="*/ 985422 w 4396498"/>
              <a:gd name="connsiteY25" fmla="*/ 888587 h 4069802"/>
              <a:gd name="connsiteX26" fmla="*/ 994299 w 4396498"/>
              <a:gd name="connsiteY26" fmla="*/ 924098 h 4069802"/>
              <a:gd name="connsiteX27" fmla="*/ 1012055 w 4396498"/>
              <a:gd name="connsiteY27" fmla="*/ 1003997 h 4069802"/>
              <a:gd name="connsiteX28" fmla="*/ 1056443 w 4396498"/>
              <a:gd name="connsiteY28" fmla="*/ 1057263 h 4069802"/>
              <a:gd name="connsiteX29" fmla="*/ 1091954 w 4396498"/>
              <a:gd name="connsiteY29" fmla="*/ 1110529 h 4069802"/>
              <a:gd name="connsiteX30" fmla="*/ 1109709 w 4396498"/>
              <a:gd name="connsiteY30" fmla="*/ 1137162 h 4069802"/>
              <a:gd name="connsiteX31" fmla="*/ 1136342 w 4396498"/>
              <a:gd name="connsiteY31" fmla="*/ 1154917 h 4069802"/>
              <a:gd name="connsiteX32" fmla="*/ 1207363 w 4396498"/>
              <a:gd name="connsiteY32" fmla="*/ 1217061 h 4069802"/>
              <a:gd name="connsiteX33" fmla="*/ 1225119 w 4396498"/>
              <a:gd name="connsiteY33" fmla="*/ 1234816 h 4069802"/>
              <a:gd name="connsiteX34" fmla="*/ 1278385 w 4396498"/>
              <a:gd name="connsiteY34" fmla="*/ 1270327 h 4069802"/>
              <a:gd name="connsiteX35" fmla="*/ 1287262 w 4396498"/>
              <a:gd name="connsiteY35" fmla="*/ 1296960 h 4069802"/>
              <a:gd name="connsiteX36" fmla="*/ 1322773 w 4396498"/>
              <a:gd name="connsiteY36" fmla="*/ 1350226 h 4069802"/>
              <a:gd name="connsiteX37" fmla="*/ 1340528 w 4396498"/>
              <a:gd name="connsiteY37" fmla="*/ 1403492 h 4069802"/>
              <a:gd name="connsiteX38" fmla="*/ 1367161 w 4396498"/>
              <a:gd name="connsiteY38" fmla="*/ 1527779 h 4069802"/>
              <a:gd name="connsiteX39" fmla="*/ 1384917 w 4396498"/>
              <a:gd name="connsiteY39" fmla="*/ 1545535 h 4069802"/>
              <a:gd name="connsiteX40" fmla="*/ 1420427 w 4396498"/>
              <a:gd name="connsiteY40" fmla="*/ 1625434 h 4069802"/>
              <a:gd name="connsiteX41" fmla="*/ 1438183 w 4396498"/>
              <a:gd name="connsiteY41" fmla="*/ 1643189 h 4069802"/>
              <a:gd name="connsiteX42" fmla="*/ 1455938 w 4396498"/>
              <a:gd name="connsiteY42" fmla="*/ 1696455 h 4069802"/>
              <a:gd name="connsiteX43" fmla="*/ 1482571 w 4396498"/>
              <a:gd name="connsiteY43" fmla="*/ 1749721 h 4069802"/>
              <a:gd name="connsiteX44" fmla="*/ 1473693 w 4396498"/>
              <a:gd name="connsiteY44" fmla="*/ 1865131 h 4069802"/>
              <a:gd name="connsiteX45" fmla="*/ 1447060 w 4396498"/>
              <a:gd name="connsiteY45" fmla="*/ 2300137 h 4069802"/>
              <a:gd name="connsiteX46" fmla="*/ 1438183 w 4396498"/>
              <a:gd name="connsiteY46" fmla="*/ 2326770 h 4069802"/>
              <a:gd name="connsiteX47" fmla="*/ 1429305 w 4396498"/>
              <a:gd name="connsiteY47" fmla="*/ 2397791 h 4069802"/>
              <a:gd name="connsiteX48" fmla="*/ 1420427 w 4396498"/>
              <a:gd name="connsiteY48" fmla="*/ 2459935 h 4069802"/>
              <a:gd name="connsiteX49" fmla="*/ 1393794 w 4396498"/>
              <a:gd name="connsiteY49" fmla="*/ 2584222 h 4069802"/>
              <a:gd name="connsiteX50" fmla="*/ 1376039 w 4396498"/>
              <a:gd name="connsiteY50" fmla="*/ 2841675 h 4069802"/>
              <a:gd name="connsiteX51" fmla="*/ 1367161 w 4396498"/>
              <a:gd name="connsiteY51" fmla="*/ 2939329 h 4069802"/>
              <a:gd name="connsiteX52" fmla="*/ 1349406 w 4396498"/>
              <a:gd name="connsiteY52" fmla="*/ 3036983 h 4069802"/>
              <a:gd name="connsiteX53" fmla="*/ 1340528 w 4396498"/>
              <a:gd name="connsiteY53" fmla="*/ 3099127 h 4069802"/>
              <a:gd name="connsiteX54" fmla="*/ 1331651 w 4396498"/>
              <a:gd name="connsiteY54" fmla="*/ 3143515 h 4069802"/>
              <a:gd name="connsiteX55" fmla="*/ 1349406 w 4396498"/>
              <a:gd name="connsiteY55" fmla="*/ 3321069 h 4069802"/>
              <a:gd name="connsiteX56" fmla="*/ 1367161 w 4396498"/>
              <a:gd name="connsiteY56" fmla="*/ 3374335 h 4069802"/>
              <a:gd name="connsiteX57" fmla="*/ 1393794 w 4396498"/>
              <a:gd name="connsiteY57" fmla="*/ 3463111 h 4069802"/>
              <a:gd name="connsiteX58" fmla="*/ 1411550 w 4396498"/>
              <a:gd name="connsiteY58" fmla="*/ 3480867 h 4069802"/>
              <a:gd name="connsiteX59" fmla="*/ 1420427 w 4396498"/>
              <a:gd name="connsiteY59" fmla="*/ 3507500 h 4069802"/>
              <a:gd name="connsiteX60" fmla="*/ 1429305 w 4396498"/>
              <a:gd name="connsiteY60" fmla="*/ 3543010 h 4069802"/>
              <a:gd name="connsiteX61" fmla="*/ 1447060 w 4396498"/>
              <a:gd name="connsiteY61" fmla="*/ 3596276 h 4069802"/>
              <a:gd name="connsiteX62" fmla="*/ 1429305 w 4396498"/>
              <a:gd name="connsiteY62" fmla="*/ 3729442 h 4069802"/>
              <a:gd name="connsiteX63" fmla="*/ 1438183 w 4396498"/>
              <a:gd name="connsiteY63" fmla="*/ 4004649 h 4069802"/>
              <a:gd name="connsiteX64" fmla="*/ 1553592 w 4396498"/>
              <a:gd name="connsiteY64" fmla="*/ 3995772 h 4069802"/>
              <a:gd name="connsiteX65" fmla="*/ 1633491 w 4396498"/>
              <a:gd name="connsiteY65" fmla="*/ 3978016 h 4069802"/>
              <a:gd name="connsiteX66" fmla="*/ 1704513 w 4396498"/>
              <a:gd name="connsiteY66" fmla="*/ 3960261 h 4069802"/>
              <a:gd name="connsiteX67" fmla="*/ 1944210 w 4396498"/>
              <a:gd name="connsiteY67" fmla="*/ 3969139 h 4069802"/>
              <a:gd name="connsiteX68" fmla="*/ 1988598 w 4396498"/>
              <a:gd name="connsiteY68" fmla="*/ 3978016 h 4069802"/>
              <a:gd name="connsiteX69" fmla="*/ 2041864 w 4396498"/>
              <a:gd name="connsiteY69" fmla="*/ 3995772 h 4069802"/>
              <a:gd name="connsiteX70" fmla="*/ 2068497 w 4396498"/>
              <a:gd name="connsiteY70" fmla="*/ 4004649 h 4069802"/>
              <a:gd name="connsiteX71" fmla="*/ 2095130 w 4396498"/>
              <a:gd name="connsiteY71" fmla="*/ 4013527 h 4069802"/>
              <a:gd name="connsiteX72" fmla="*/ 2192785 w 4396498"/>
              <a:gd name="connsiteY72" fmla="*/ 4022405 h 4069802"/>
              <a:gd name="connsiteX73" fmla="*/ 3027286 w 4396498"/>
              <a:gd name="connsiteY73" fmla="*/ 4022405 h 4069802"/>
              <a:gd name="connsiteX74" fmla="*/ 3080552 w 4396498"/>
              <a:gd name="connsiteY74" fmla="*/ 4004649 h 4069802"/>
              <a:gd name="connsiteX75" fmla="*/ 3116062 w 4396498"/>
              <a:gd name="connsiteY75" fmla="*/ 3995772 h 4069802"/>
              <a:gd name="connsiteX76" fmla="*/ 3249227 w 4396498"/>
              <a:gd name="connsiteY76" fmla="*/ 3986894 h 4069802"/>
              <a:gd name="connsiteX77" fmla="*/ 3293616 w 4396498"/>
              <a:gd name="connsiteY77" fmla="*/ 3978016 h 4069802"/>
              <a:gd name="connsiteX78" fmla="*/ 3373515 w 4396498"/>
              <a:gd name="connsiteY78" fmla="*/ 3960261 h 4069802"/>
              <a:gd name="connsiteX79" fmla="*/ 3613212 w 4396498"/>
              <a:gd name="connsiteY79" fmla="*/ 3969139 h 4069802"/>
              <a:gd name="connsiteX80" fmla="*/ 3693111 w 4396498"/>
              <a:gd name="connsiteY80" fmla="*/ 3978016 h 4069802"/>
              <a:gd name="connsiteX81" fmla="*/ 4074851 w 4396498"/>
              <a:gd name="connsiteY81" fmla="*/ 3986894 h 4069802"/>
              <a:gd name="connsiteX82" fmla="*/ 4243526 w 4396498"/>
              <a:gd name="connsiteY82" fmla="*/ 3995772 h 4069802"/>
              <a:gd name="connsiteX83" fmla="*/ 4394447 w 4396498"/>
              <a:gd name="connsiteY83" fmla="*/ 4004649 h 4069802"/>
              <a:gd name="connsiteX84" fmla="*/ 4376691 w 4396498"/>
              <a:gd name="connsiteY84" fmla="*/ 3986894 h 4069802"/>
              <a:gd name="connsiteX85" fmla="*/ 4296792 w 4396498"/>
              <a:gd name="connsiteY85" fmla="*/ 3924750 h 4069802"/>
              <a:gd name="connsiteX86" fmla="*/ 4287915 w 4396498"/>
              <a:gd name="connsiteY86" fmla="*/ 3889240 h 4069802"/>
              <a:gd name="connsiteX87" fmla="*/ 4270159 w 4396498"/>
              <a:gd name="connsiteY87" fmla="*/ 3871484 h 4069802"/>
              <a:gd name="connsiteX88" fmla="*/ 4252404 w 4396498"/>
              <a:gd name="connsiteY88" fmla="*/ 3818218 h 4069802"/>
              <a:gd name="connsiteX89" fmla="*/ 4243526 w 4396498"/>
              <a:gd name="connsiteY89" fmla="*/ 3791585 h 4069802"/>
              <a:gd name="connsiteX90" fmla="*/ 4234649 w 4396498"/>
              <a:gd name="connsiteY90" fmla="*/ 3764952 h 4069802"/>
              <a:gd name="connsiteX91" fmla="*/ 4216893 w 4396498"/>
              <a:gd name="connsiteY91" fmla="*/ 3738319 h 4069802"/>
              <a:gd name="connsiteX92" fmla="*/ 4208016 w 4396498"/>
              <a:gd name="connsiteY92" fmla="*/ 3711686 h 4069802"/>
              <a:gd name="connsiteX93" fmla="*/ 4190260 w 4396498"/>
              <a:gd name="connsiteY93" fmla="*/ 3631787 h 4069802"/>
              <a:gd name="connsiteX94" fmla="*/ 4172505 w 4396498"/>
              <a:gd name="connsiteY94" fmla="*/ 3578521 h 4069802"/>
              <a:gd name="connsiteX95" fmla="*/ 4163627 w 4396498"/>
              <a:gd name="connsiteY95" fmla="*/ 3436478 h 4069802"/>
              <a:gd name="connsiteX96" fmla="*/ 4154750 w 4396498"/>
              <a:gd name="connsiteY96" fmla="*/ 3409845 h 4069802"/>
              <a:gd name="connsiteX97" fmla="*/ 4136994 w 4396498"/>
              <a:gd name="connsiteY97" fmla="*/ 3312191 h 4069802"/>
              <a:gd name="connsiteX98" fmla="*/ 4172505 w 4396498"/>
              <a:gd name="connsiteY98" fmla="*/ 3196781 h 4069802"/>
              <a:gd name="connsiteX99" fmla="*/ 4208016 w 4396498"/>
              <a:gd name="connsiteY99" fmla="*/ 3143515 h 4069802"/>
              <a:gd name="connsiteX100" fmla="*/ 4216893 w 4396498"/>
              <a:gd name="connsiteY100" fmla="*/ 3108005 h 4069802"/>
              <a:gd name="connsiteX101" fmla="*/ 4225771 w 4396498"/>
              <a:gd name="connsiteY101" fmla="*/ 3081372 h 4069802"/>
              <a:gd name="connsiteX102" fmla="*/ 4216893 w 4396498"/>
              <a:gd name="connsiteY102" fmla="*/ 3001473 h 4069802"/>
              <a:gd name="connsiteX103" fmla="*/ 4145872 w 4396498"/>
              <a:gd name="connsiteY103" fmla="*/ 2974840 h 4069802"/>
              <a:gd name="connsiteX104" fmla="*/ 4101484 w 4396498"/>
              <a:gd name="connsiteY104" fmla="*/ 2948207 h 4069802"/>
              <a:gd name="connsiteX105" fmla="*/ 4083728 w 4396498"/>
              <a:gd name="connsiteY105" fmla="*/ 2930451 h 4069802"/>
              <a:gd name="connsiteX106" fmla="*/ 4030462 w 4396498"/>
              <a:gd name="connsiteY106" fmla="*/ 2894941 h 4069802"/>
              <a:gd name="connsiteX107" fmla="*/ 3986074 w 4396498"/>
              <a:gd name="connsiteY107" fmla="*/ 2859430 h 4069802"/>
              <a:gd name="connsiteX108" fmla="*/ 3968319 w 4396498"/>
              <a:gd name="connsiteY108" fmla="*/ 2832797 h 4069802"/>
              <a:gd name="connsiteX109" fmla="*/ 3932808 w 4396498"/>
              <a:gd name="connsiteY109" fmla="*/ 2788409 h 4069802"/>
              <a:gd name="connsiteX110" fmla="*/ 3906175 w 4396498"/>
              <a:gd name="connsiteY110" fmla="*/ 2744020 h 4069802"/>
              <a:gd name="connsiteX111" fmla="*/ 3870664 w 4396498"/>
              <a:gd name="connsiteY111" fmla="*/ 2690754 h 4069802"/>
              <a:gd name="connsiteX112" fmla="*/ 3861787 w 4396498"/>
              <a:gd name="connsiteY112" fmla="*/ 2655243 h 4069802"/>
              <a:gd name="connsiteX113" fmla="*/ 3844031 w 4396498"/>
              <a:gd name="connsiteY113" fmla="*/ 2637488 h 4069802"/>
              <a:gd name="connsiteX114" fmla="*/ 3808521 w 4396498"/>
              <a:gd name="connsiteY114" fmla="*/ 2584222 h 4069802"/>
              <a:gd name="connsiteX115" fmla="*/ 3790765 w 4396498"/>
              <a:gd name="connsiteY115" fmla="*/ 2557589 h 4069802"/>
              <a:gd name="connsiteX116" fmla="*/ 3781888 w 4396498"/>
              <a:gd name="connsiteY116" fmla="*/ 2530956 h 4069802"/>
              <a:gd name="connsiteX117" fmla="*/ 3737499 w 4396498"/>
              <a:gd name="connsiteY117" fmla="*/ 2495445 h 4069802"/>
              <a:gd name="connsiteX118" fmla="*/ 3701989 w 4396498"/>
              <a:gd name="connsiteY118" fmla="*/ 2442179 h 4069802"/>
              <a:gd name="connsiteX119" fmla="*/ 3657600 w 4396498"/>
              <a:gd name="connsiteY119" fmla="*/ 2406669 h 4069802"/>
              <a:gd name="connsiteX120" fmla="*/ 3639845 w 4396498"/>
              <a:gd name="connsiteY120" fmla="*/ 2388913 h 4069802"/>
              <a:gd name="connsiteX121" fmla="*/ 3613212 w 4396498"/>
              <a:gd name="connsiteY121" fmla="*/ 2371158 h 4069802"/>
              <a:gd name="connsiteX122" fmla="*/ 3559946 w 4396498"/>
              <a:gd name="connsiteY122" fmla="*/ 2335647 h 4069802"/>
              <a:gd name="connsiteX123" fmla="*/ 3542191 w 4396498"/>
              <a:gd name="connsiteY123" fmla="*/ 2309014 h 4069802"/>
              <a:gd name="connsiteX124" fmla="*/ 3488924 w 4396498"/>
              <a:gd name="connsiteY124" fmla="*/ 2273504 h 4069802"/>
              <a:gd name="connsiteX125" fmla="*/ 3471169 w 4396498"/>
              <a:gd name="connsiteY125" fmla="*/ 2255748 h 4069802"/>
              <a:gd name="connsiteX126" fmla="*/ 3435658 w 4396498"/>
              <a:gd name="connsiteY126" fmla="*/ 2202482 h 4069802"/>
              <a:gd name="connsiteX127" fmla="*/ 3426781 w 4396498"/>
              <a:gd name="connsiteY127" fmla="*/ 2175849 h 4069802"/>
              <a:gd name="connsiteX128" fmla="*/ 3382392 w 4396498"/>
              <a:gd name="connsiteY128" fmla="*/ 2131461 h 4069802"/>
              <a:gd name="connsiteX129" fmla="*/ 3329126 w 4396498"/>
              <a:gd name="connsiteY129" fmla="*/ 2060440 h 4069802"/>
              <a:gd name="connsiteX130" fmla="*/ 3302493 w 4396498"/>
              <a:gd name="connsiteY130" fmla="*/ 2051562 h 4069802"/>
              <a:gd name="connsiteX131" fmla="*/ 3275860 w 4396498"/>
              <a:gd name="connsiteY131" fmla="*/ 2024929 h 4069802"/>
              <a:gd name="connsiteX132" fmla="*/ 3258105 w 4396498"/>
              <a:gd name="connsiteY132" fmla="*/ 1998296 h 4069802"/>
              <a:gd name="connsiteX133" fmla="*/ 3187084 w 4396498"/>
              <a:gd name="connsiteY133" fmla="*/ 1918397 h 4069802"/>
              <a:gd name="connsiteX134" fmla="*/ 3178206 w 4396498"/>
              <a:gd name="connsiteY134" fmla="*/ 1891764 h 4069802"/>
              <a:gd name="connsiteX135" fmla="*/ 3142695 w 4396498"/>
              <a:gd name="connsiteY135" fmla="*/ 1838498 h 4069802"/>
              <a:gd name="connsiteX136" fmla="*/ 3116062 w 4396498"/>
              <a:gd name="connsiteY136" fmla="*/ 1794109 h 4069802"/>
              <a:gd name="connsiteX137" fmla="*/ 3089429 w 4396498"/>
              <a:gd name="connsiteY137" fmla="*/ 1749721 h 4069802"/>
              <a:gd name="connsiteX138" fmla="*/ 3062796 w 4396498"/>
              <a:gd name="connsiteY138" fmla="*/ 1696455 h 4069802"/>
              <a:gd name="connsiteX139" fmla="*/ 3053919 w 4396498"/>
              <a:gd name="connsiteY139" fmla="*/ 1669822 h 4069802"/>
              <a:gd name="connsiteX140" fmla="*/ 3018408 w 4396498"/>
              <a:gd name="connsiteY140" fmla="*/ 1634311 h 4069802"/>
              <a:gd name="connsiteX141" fmla="*/ 2902998 w 4396498"/>
              <a:gd name="connsiteY141" fmla="*/ 1625434 h 4069802"/>
              <a:gd name="connsiteX142" fmla="*/ 2849732 w 4396498"/>
              <a:gd name="connsiteY142" fmla="*/ 1607678 h 4069802"/>
              <a:gd name="connsiteX143" fmla="*/ 2831977 w 4396498"/>
              <a:gd name="connsiteY143" fmla="*/ 1581045 h 4069802"/>
              <a:gd name="connsiteX144" fmla="*/ 2823099 w 4396498"/>
              <a:gd name="connsiteY144" fmla="*/ 1554412 h 4069802"/>
              <a:gd name="connsiteX145" fmla="*/ 2796466 w 4396498"/>
              <a:gd name="connsiteY145" fmla="*/ 1536657 h 4069802"/>
              <a:gd name="connsiteX146" fmla="*/ 2743200 w 4396498"/>
              <a:gd name="connsiteY146" fmla="*/ 1483391 h 4069802"/>
              <a:gd name="connsiteX147" fmla="*/ 2725445 w 4396498"/>
              <a:gd name="connsiteY147" fmla="*/ 1447880 h 4069802"/>
              <a:gd name="connsiteX148" fmla="*/ 2618913 w 4396498"/>
              <a:gd name="connsiteY148" fmla="*/ 1394614 h 4069802"/>
              <a:gd name="connsiteX149" fmla="*/ 2512381 w 4396498"/>
              <a:gd name="connsiteY149" fmla="*/ 1350226 h 4069802"/>
              <a:gd name="connsiteX150" fmla="*/ 2450237 w 4396498"/>
              <a:gd name="connsiteY150" fmla="*/ 1305838 h 4069802"/>
              <a:gd name="connsiteX151" fmla="*/ 2388093 w 4396498"/>
              <a:gd name="connsiteY151" fmla="*/ 1252572 h 4069802"/>
              <a:gd name="connsiteX152" fmla="*/ 2361460 w 4396498"/>
              <a:gd name="connsiteY152" fmla="*/ 1243694 h 4069802"/>
              <a:gd name="connsiteX153" fmla="*/ 2308194 w 4396498"/>
              <a:gd name="connsiteY153" fmla="*/ 1199306 h 4069802"/>
              <a:gd name="connsiteX154" fmla="*/ 2290439 w 4396498"/>
              <a:gd name="connsiteY154" fmla="*/ 1181550 h 4069802"/>
              <a:gd name="connsiteX155" fmla="*/ 2272684 w 4396498"/>
              <a:gd name="connsiteY155" fmla="*/ 1154917 h 4069802"/>
              <a:gd name="connsiteX156" fmla="*/ 2246051 w 4396498"/>
              <a:gd name="connsiteY156" fmla="*/ 1146040 h 4069802"/>
              <a:gd name="connsiteX157" fmla="*/ 2201662 w 4396498"/>
              <a:gd name="connsiteY157" fmla="*/ 1119407 h 4069802"/>
              <a:gd name="connsiteX158" fmla="*/ 2183907 w 4396498"/>
              <a:gd name="connsiteY158" fmla="*/ 1101651 h 4069802"/>
              <a:gd name="connsiteX159" fmla="*/ 2130641 w 4396498"/>
              <a:gd name="connsiteY159" fmla="*/ 1075018 h 4069802"/>
              <a:gd name="connsiteX160" fmla="*/ 2050742 w 4396498"/>
              <a:gd name="connsiteY160" fmla="*/ 1030630 h 4069802"/>
              <a:gd name="connsiteX161" fmla="*/ 2032987 w 4396498"/>
              <a:gd name="connsiteY161" fmla="*/ 1003997 h 4069802"/>
              <a:gd name="connsiteX162" fmla="*/ 1988598 w 4396498"/>
              <a:gd name="connsiteY162" fmla="*/ 968486 h 4069802"/>
              <a:gd name="connsiteX163" fmla="*/ 1944210 w 4396498"/>
              <a:gd name="connsiteY163" fmla="*/ 924098 h 4069802"/>
              <a:gd name="connsiteX164" fmla="*/ 1908699 w 4396498"/>
              <a:gd name="connsiteY164" fmla="*/ 879709 h 4069802"/>
              <a:gd name="connsiteX165" fmla="*/ 1882066 w 4396498"/>
              <a:gd name="connsiteY165" fmla="*/ 870832 h 4069802"/>
              <a:gd name="connsiteX166" fmla="*/ 1837678 w 4396498"/>
              <a:gd name="connsiteY166" fmla="*/ 844199 h 4069802"/>
              <a:gd name="connsiteX167" fmla="*/ 1802167 w 4396498"/>
              <a:gd name="connsiteY167" fmla="*/ 808688 h 4069802"/>
              <a:gd name="connsiteX168" fmla="*/ 1722268 w 4396498"/>
              <a:gd name="connsiteY168" fmla="*/ 755422 h 4069802"/>
              <a:gd name="connsiteX169" fmla="*/ 1695635 w 4396498"/>
              <a:gd name="connsiteY169" fmla="*/ 737667 h 4069802"/>
              <a:gd name="connsiteX170" fmla="*/ 1651247 w 4396498"/>
              <a:gd name="connsiteY170" fmla="*/ 711034 h 4069802"/>
              <a:gd name="connsiteX171" fmla="*/ 1624614 w 4396498"/>
              <a:gd name="connsiteY171" fmla="*/ 693278 h 4069802"/>
              <a:gd name="connsiteX172" fmla="*/ 1553592 w 4396498"/>
              <a:gd name="connsiteY172" fmla="*/ 622257 h 4069802"/>
              <a:gd name="connsiteX173" fmla="*/ 1526959 w 4396498"/>
              <a:gd name="connsiteY173" fmla="*/ 595624 h 4069802"/>
              <a:gd name="connsiteX174" fmla="*/ 1500326 w 4396498"/>
              <a:gd name="connsiteY174" fmla="*/ 568991 h 4069802"/>
              <a:gd name="connsiteX175" fmla="*/ 1464816 w 4396498"/>
              <a:gd name="connsiteY175" fmla="*/ 515725 h 4069802"/>
              <a:gd name="connsiteX176" fmla="*/ 1455938 w 4396498"/>
              <a:gd name="connsiteY176" fmla="*/ 489092 h 4069802"/>
              <a:gd name="connsiteX177" fmla="*/ 1420427 w 4396498"/>
              <a:gd name="connsiteY177" fmla="*/ 444704 h 4069802"/>
              <a:gd name="connsiteX178" fmla="*/ 1402672 w 4396498"/>
              <a:gd name="connsiteY178" fmla="*/ 418071 h 4069802"/>
              <a:gd name="connsiteX179" fmla="*/ 1367161 w 4396498"/>
              <a:gd name="connsiteY179" fmla="*/ 400315 h 4069802"/>
              <a:gd name="connsiteX180" fmla="*/ 1340528 w 4396498"/>
              <a:gd name="connsiteY180" fmla="*/ 382560 h 4069802"/>
              <a:gd name="connsiteX181" fmla="*/ 1313895 w 4396498"/>
              <a:gd name="connsiteY181" fmla="*/ 373682 h 4069802"/>
              <a:gd name="connsiteX182" fmla="*/ 1287262 w 4396498"/>
              <a:gd name="connsiteY182" fmla="*/ 355927 h 4069802"/>
              <a:gd name="connsiteX183" fmla="*/ 1225119 w 4396498"/>
              <a:gd name="connsiteY183" fmla="*/ 338172 h 4069802"/>
              <a:gd name="connsiteX184" fmla="*/ 1154097 w 4396498"/>
              <a:gd name="connsiteY184" fmla="*/ 276028 h 4069802"/>
              <a:gd name="connsiteX185" fmla="*/ 1127464 w 4396498"/>
              <a:gd name="connsiteY185" fmla="*/ 267150 h 4069802"/>
              <a:gd name="connsiteX186" fmla="*/ 1100831 w 4396498"/>
              <a:gd name="connsiteY186" fmla="*/ 249395 h 4069802"/>
              <a:gd name="connsiteX187" fmla="*/ 1003177 w 4396498"/>
              <a:gd name="connsiteY187" fmla="*/ 222762 h 4069802"/>
              <a:gd name="connsiteX188" fmla="*/ 976544 w 4396498"/>
              <a:gd name="connsiteY188" fmla="*/ 205007 h 4069802"/>
              <a:gd name="connsiteX189" fmla="*/ 923278 w 4396498"/>
              <a:gd name="connsiteY189" fmla="*/ 187251 h 4069802"/>
              <a:gd name="connsiteX190" fmla="*/ 896645 w 4396498"/>
              <a:gd name="connsiteY190" fmla="*/ 178374 h 4069802"/>
              <a:gd name="connsiteX191" fmla="*/ 736847 w 4396498"/>
              <a:gd name="connsiteY191" fmla="*/ 160618 h 4069802"/>
              <a:gd name="connsiteX192" fmla="*/ 683581 w 4396498"/>
              <a:gd name="connsiteY192" fmla="*/ 133985 h 4069802"/>
              <a:gd name="connsiteX193" fmla="*/ 594804 w 4396498"/>
              <a:gd name="connsiteY193" fmla="*/ 98475 h 4069802"/>
              <a:gd name="connsiteX194" fmla="*/ 568171 w 4396498"/>
              <a:gd name="connsiteY194" fmla="*/ 89597 h 4069802"/>
              <a:gd name="connsiteX195" fmla="*/ 506027 w 4396498"/>
              <a:gd name="connsiteY195" fmla="*/ 62964 h 4069802"/>
              <a:gd name="connsiteX196" fmla="*/ 426128 w 4396498"/>
              <a:gd name="connsiteY196" fmla="*/ 54086 h 4069802"/>
              <a:gd name="connsiteX197" fmla="*/ 363985 w 4396498"/>
              <a:gd name="connsiteY197" fmla="*/ 36331 h 4069802"/>
              <a:gd name="connsiteX198" fmla="*/ 204187 w 4396498"/>
              <a:gd name="connsiteY198" fmla="*/ 27453 h 4069802"/>
              <a:gd name="connsiteX199" fmla="*/ 142043 w 4396498"/>
              <a:gd name="connsiteY199" fmla="*/ 9698 h 4069802"/>
              <a:gd name="connsiteX200" fmla="*/ 88777 w 4396498"/>
              <a:gd name="connsiteY200" fmla="*/ 820 h 4069802"/>
              <a:gd name="connsiteX201" fmla="*/ 0 w 4396498"/>
              <a:gd name="connsiteY201" fmla="*/ 820 h 406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4396498" h="4069802">
                <a:moveTo>
                  <a:pt x="150921" y="62964"/>
                </a:moveTo>
                <a:cubicBezTo>
                  <a:pt x="165717" y="71842"/>
                  <a:pt x="182208" y="78368"/>
                  <a:pt x="195309" y="89597"/>
                </a:cubicBezTo>
                <a:cubicBezTo>
                  <a:pt x="203410" y="96541"/>
                  <a:pt x="206399" y="107899"/>
                  <a:pt x="213064" y="116230"/>
                </a:cubicBezTo>
                <a:cubicBezTo>
                  <a:pt x="218293" y="122766"/>
                  <a:pt x="225591" y="127449"/>
                  <a:pt x="230820" y="133985"/>
                </a:cubicBezTo>
                <a:cubicBezTo>
                  <a:pt x="237485" y="142316"/>
                  <a:pt x="239527" y="154963"/>
                  <a:pt x="248575" y="160618"/>
                </a:cubicBezTo>
                <a:cubicBezTo>
                  <a:pt x="264446" y="170538"/>
                  <a:pt x="286268" y="167992"/>
                  <a:pt x="301841" y="178374"/>
                </a:cubicBezTo>
                <a:cubicBezTo>
                  <a:pt x="348189" y="209272"/>
                  <a:pt x="307886" y="187286"/>
                  <a:pt x="372862" y="205007"/>
                </a:cubicBezTo>
                <a:cubicBezTo>
                  <a:pt x="390918" y="209931"/>
                  <a:pt x="407971" y="218223"/>
                  <a:pt x="426128" y="222762"/>
                </a:cubicBezTo>
                <a:lnTo>
                  <a:pt x="461639" y="231640"/>
                </a:lnTo>
                <a:cubicBezTo>
                  <a:pt x="473476" y="249395"/>
                  <a:pt x="492965" y="263981"/>
                  <a:pt x="497150" y="284906"/>
                </a:cubicBezTo>
                <a:cubicBezTo>
                  <a:pt x="500109" y="299702"/>
                  <a:pt x="497657" y="316739"/>
                  <a:pt x="506027" y="329294"/>
                </a:cubicBezTo>
                <a:cubicBezTo>
                  <a:pt x="511218" y="337080"/>
                  <a:pt x="523581" y="335902"/>
                  <a:pt x="532660" y="338172"/>
                </a:cubicBezTo>
                <a:cubicBezTo>
                  <a:pt x="547299" y="341832"/>
                  <a:pt x="562253" y="344090"/>
                  <a:pt x="577049" y="347049"/>
                </a:cubicBezTo>
                <a:cubicBezTo>
                  <a:pt x="598767" y="357909"/>
                  <a:pt x="615674" y="368456"/>
                  <a:pt x="639192" y="373682"/>
                </a:cubicBezTo>
                <a:cubicBezTo>
                  <a:pt x="656764" y="377587"/>
                  <a:pt x="674703" y="379601"/>
                  <a:pt x="692458" y="382560"/>
                </a:cubicBezTo>
                <a:cubicBezTo>
                  <a:pt x="734586" y="424688"/>
                  <a:pt x="712088" y="412778"/>
                  <a:pt x="754602" y="426948"/>
                </a:cubicBezTo>
                <a:cubicBezTo>
                  <a:pt x="770826" y="451283"/>
                  <a:pt x="784411" y="479204"/>
                  <a:pt x="807868" y="497970"/>
                </a:cubicBezTo>
                <a:cubicBezTo>
                  <a:pt x="816199" y="504635"/>
                  <a:pt x="825623" y="509807"/>
                  <a:pt x="834501" y="515725"/>
                </a:cubicBezTo>
                <a:cubicBezTo>
                  <a:pt x="837460" y="530521"/>
                  <a:pt x="839409" y="545556"/>
                  <a:pt x="843379" y="560113"/>
                </a:cubicBezTo>
                <a:cubicBezTo>
                  <a:pt x="848303" y="578169"/>
                  <a:pt x="861134" y="613379"/>
                  <a:pt x="861134" y="613379"/>
                </a:cubicBezTo>
                <a:cubicBezTo>
                  <a:pt x="851666" y="698602"/>
                  <a:pt x="846930" y="687954"/>
                  <a:pt x="861134" y="773177"/>
                </a:cubicBezTo>
                <a:cubicBezTo>
                  <a:pt x="862672" y="782408"/>
                  <a:pt x="863395" y="793193"/>
                  <a:pt x="870012" y="799810"/>
                </a:cubicBezTo>
                <a:cubicBezTo>
                  <a:pt x="876629" y="806427"/>
                  <a:pt x="888275" y="804503"/>
                  <a:pt x="896645" y="808688"/>
                </a:cubicBezTo>
                <a:cubicBezTo>
                  <a:pt x="965484" y="843107"/>
                  <a:pt x="882968" y="813006"/>
                  <a:pt x="949911" y="835321"/>
                </a:cubicBezTo>
                <a:cubicBezTo>
                  <a:pt x="958789" y="844199"/>
                  <a:pt x="969580" y="851508"/>
                  <a:pt x="976544" y="861954"/>
                </a:cubicBezTo>
                <a:cubicBezTo>
                  <a:pt x="981735" y="869740"/>
                  <a:pt x="982851" y="879589"/>
                  <a:pt x="985422" y="888587"/>
                </a:cubicBezTo>
                <a:cubicBezTo>
                  <a:pt x="988774" y="900319"/>
                  <a:pt x="991906" y="912134"/>
                  <a:pt x="994299" y="924098"/>
                </a:cubicBezTo>
                <a:cubicBezTo>
                  <a:pt x="998846" y="946831"/>
                  <a:pt x="1000536" y="980960"/>
                  <a:pt x="1012055" y="1003997"/>
                </a:cubicBezTo>
                <a:cubicBezTo>
                  <a:pt x="1031090" y="1042066"/>
                  <a:pt x="1028955" y="1021921"/>
                  <a:pt x="1056443" y="1057263"/>
                </a:cubicBezTo>
                <a:cubicBezTo>
                  <a:pt x="1069544" y="1074107"/>
                  <a:pt x="1080117" y="1092774"/>
                  <a:pt x="1091954" y="1110529"/>
                </a:cubicBezTo>
                <a:cubicBezTo>
                  <a:pt x="1097872" y="1119407"/>
                  <a:pt x="1100831" y="1131244"/>
                  <a:pt x="1109709" y="1137162"/>
                </a:cubicBezTo>
                <a:lnTo>
                  <a:pt x="1136342" y="1154917"/>
                </a:lnTo>
                <a:cubicBezTo>
                  <a:pt x="1186641" y="1230367"/>
                  <a:pt x="1103805" y="1113509"/>
                  <a:pt x="1207363" y="1217061"/>
                </a:cubicBezTo>
                <a:cubicBezTo>
                  <a:pt x="1213282" y="1222979"/>
                  <a:pt x="1218423" y="1229794"/>
                  <a:pt x="1225119" y="1234816"/>
                </a:cubicBezTo>
                <a:cubicBezTo>
                  <a:pt x="1242191" y="1247620"/>
                  <a:pt x="1278385" y="1270327"/>
                  <a:pt x="1278385" y="1270327"/>
                </a:cubicBezTo>
                <a:cubicBezTo>
                  <a:pt x="1281344" y="1279205"/>
                  <a:pt x="1282717" y="1288780"/>
                  <a:pt x="1287262" y="1296960"/>
                </a:cubicBezTo>
                <a:cubicBezTo>
                  <a:pt x="1297625" y="1315614"/>
                  <a:pt x="1316025" y="1329982"/>
                  <a:pt x="1322773" y="1350226"/>
                </a:cubicBezTo>
                <a:lnTo>
                  <a:pt x="1340528" y="1403492"/>
                </a:lnTo>
                <a:cubicBezTo>
                  <a:pt x="1342512" y="1419366"/>
                  <a:pt x="1349091" y="1509709"/>
                  <a:pt x="1367161" y="1527779"/>
                </a:cubicBezTo>
                <a:lnTo>
                  <a:pt x="1384917" y="1545535"/>
                </a:lnTo>
                <a:cubicBezTo>
                  <a:pt x="1398994" y="1587767"/>
                  <a:pt x="1396311" y="1595289"/>
                  <a:pt x="1420427" y="1625434"/>
                </a:cubicBezTo>
                <a:cubicBezTo>
                  <a:pt x="1425656" y="1631970"/>
                  <a:pt x="1432264" y="1637271"/>
                  <a:pt x="1438183" y="1643189"/>
                </a:cubicBezTo>
                <a:cubicBezTo>
                  <a:pt x="1444101" y="1660944"/>
                  <a:pt x="1445557" y="1680882"/>
                  <a:pt x="1455938" y="1696455"/>
                </a:cubicBezTo>
                <a:cubicBezTo>
                  <a:pt x="1478884" y="1730874"/>
                  <a:pt x="1470319" y="1712966"/>
                  <a:pt x="1482571" y="1749721"/>
                </a:cubicBezTo>
                <a:cubicBezTo>
                  <a:pt x="1479612" y="1788191"/>
                  <a:pt x="1475000" y="1826569"/>
                  <a:pt x="1473693" y="1865131"/>
                </a:cubicBezTo>
                <a:cubicBezTo>
                  <a:pt x="1459216" y="2292224"/>
                  <a:pt x="1540765" y="2159585"/>
                  <a:pt x="1447060" y="2300137"/>
                </a:cubicBezTo>
                <a:cubicBezTo>
                  <a:pt x="1444101" y="2309015"/>
                  <a:pt x="1439857" y="2317563"/>
                  <a:pt x="1438183" y="2326770"/>
                </a:cubicBezTo>
                <a:cubicBezTo>
                  <a:pt x="1433915" y="2350243"/>
                  <a:pt x="1432458" y="2374142"/>
                  <a:pt x="1429305" y="2397791"/>
                </a:cubicBezTo>
                <a:cubicBezTo>
                  <a:pt x="1426539" y="2418532"/>
                  <a:pt x="1424063" y="2439328"/>
                  <a:pt x="1420427" y="2459935"/>
                </a:cubicBezTo>
                <a:cubicBezTo>
                  <a:pt x="1408337" y="2528445"/>
                  <a:pt x="1406734" y="2532465"/>
                  <a:pt x="1393794" y="2584222"/>
                </a:cubicBezTo>
                <a:cubicBezTo>
                  <a:pt x="1374902" y="2773158"/>
                  <a:pt x="1394835" y="2559744"/>
                  <a:pt x="1376039" y="2841675"/>
                </a:cubicBezTo>
                <a:cubicBezTo>
                  <a:pt x="1373865" y="2874288"/>
                  <a:pt x="1370583" y="2906823"/>
                  <a:pt x="1367161" y="2939329"/>
                </a:cubicBezTo>
                <a:cubicBezTo>
                  <a:pt x="1359439" y="3012689"/>
                  <a:pt x="1364921" y="2990441"/>
                  <a:pt x="1349406" y="3036983"/>
                </a:cubicBezTo>
                <a:cubicBezTo>
                  <a:pt x="1346447" y="3057698"/>
                  <a:pt x="1343968" y="3078487"/>
                  <a:pt x="1340528" y="3099127"/>
                </a:cubicBezTo>
                <a:cubicBezTo>
                  <a:pt x="1338047" y="3114011"/>
                  <a:pt x="1331651" y="3128426"/>
                  <a:pt x="1331651" y="3143515"/>
                </a:cubicBezTo>
                <a:cubicBezTo>
                  <a:pt x="1331651" y="3156952"/>
                  <a:pt x="1343378" y="3292938"/>
                  <a:pt x="1349406" y="3321069"/>
                </a:cubicBezTo>
                <a:cubicBezTo>
                  <a:pt x="1353327" y="3339369"/>
                  <a:pt x="1362622" y="3356178"/>
                  <a:pt x="1367161" y="3374335"/>
                </a:cubicBezTo>
                <a:cubicBezTo>
                  <a:pt x="1371184" y="3390427"/>
                  <a:pt x="1386591" y="3455908"/>
                  <a:pt x="1393794" y="3463111"/>
                </a:cubicBezTo>
                <a:lnTo>
                  <a:pt x="1411550" y="3480867"/>
                </a:lnTo>
                <a:cubicBezTo>
                  <a:pt x="1414509" y="3489745"/>
                  <a:pt x="1417856" y="3498502"/>
                  <a:pt x="1420427" y="3507500"/>
                </a:cubicBezTo>
                <a:cubicBezTo>
                  <a:pt x="1423779" y="3519232"/>
                  <a:pt x="1425799" y="3531324"/>
                  <a:pt x="1429305" y="3543010"/>
                </a:cubicBezTo>
                <a:cubicBezTo>
                  <a:pt x="1434683" y="3560936"/>
                  <a:pt x="1447060" y="3596276"/>
                  <a:pt x="1447060" y="3596276"/>
                </a:cubicBezTo>
                <a:cubicBezTo>
                  <a:pt x="1441077" y="3632177"/>
                  <a:pt x="1429305" y="3696854"/>
                  <a:pt x="1429305" y="3729442"/>
                </a:cubicBezTo>
                <a:cubicBezTo>
                  <a:pt x="1429305" y="3821225"/>
                  <a:pt x="1435224" y="3912913"/>
                  <a:pt x="1438183" y="4004649"/>
                </a:cubicBezTo>
                <a:cubicBezTo>
                  <a:pt x="1476653" y="4001690"/>
                  <a:pt x="1515221" y="3999811"/>
                  <a:pt x="1553592" y="3995772"/>
                </a:cubicBezTo>
                <a:cubicBezTo>
                  <a:pt x="1637991" y="3986888"/>
                  <a:pt x="1578395" y="3991790"/>
                  <a:pt x="1633491" y="3978016"/>
                </a:cubicBezTo>
                <a:lnTo>
                  <a:pt x="1704513" y="3960261"/>
                </a:lnTo>
                <a:cubicBezTo>
                  <a:pt x="1784412" y="3963220"/>
                  <a:pt x="1864412" y="3964152"/>
                  <a:pt x="1944210" y="3969139"/>
                </a:cubicBezTo>
                <a:cubicBezTo>
                  <a:pt x="1959270" y="3970080"/>
                  <a:pt x="1974041" y="3974046"/>
                  <a:pt x="1988598" y="3978016"/>
                </a:cubicBezTo>
                <a:cubicBezTo>
                  <a:pt x="2006654" y="3982940"/>
                  <a:pt x="2024109" y="3989854"/>
                  <a:pt x="2041864" y="3995772"/>
                </a:cubicBezTo>
                <a:lnTo>
                  <a:pt x="2068497" y="4004649"/>
                </a:lnTo>
                <a:cubicBezTo>
                  <a:pt x="2077375" y="4007608"/>
                  <a:pt x="2085811" y="4012680"/>
                  <a:pt x="2095130" y="4013527"/>
                </a:cubicBezTo>
                <a:lnTo>
                  <a:pt x="2192785" y="4022405"/>
                </a:lnTo>
                <a:cubicBezTo>
                  <a:pt x="2473351" y="4115920"/>
                  <a:pt x="2254799" y="4046296"/>
                  <a:pt x="3027286" y="4022405"/>
                </a:cubicBezTo>
                <a:cubicBezTo>
                  <a:pt x="3045993" y="4021826"/>
                  <a:pt x="3062395" y="4009188"/>
                  <a:pt x="3080552" y="4004649"/>
                </a:cubicBezTo>
                <a:cubicBezTo>
                  <a:pt x="3092389" y="4001690"/>
                  <a:pt x="3103928" y="3997049"/>
                  <a:pt x="3116062" y="3995772"/>
                </a:cubicBezTo>
                <a:cubicBezTo>
                  <a:pt x="3160304" y="3991115"/>
                  <a:pt x="3204839" y="3989853"/>
                  <a:pt x="3249227" y="3986894"/>
                </a:cubicBezTo>
                <a:cubicBezTo>
                  <a:pt x="3264023" y="3983935"/>
                  <a:pt x="3278886" y="3981289"/>
                  <a:pt x="3293616" y="3978016"/>
                </a:cubicBezTo>
                <a:cubicBezTo>
                  <a:pt x="3406453" y="3952942"/>
                  <a:pt x="3239633" y="3987038"/>
                  <a:pt x="3373515" y="3960261"/>
                </a:cubicBezTo>
                <a:lnTo>
                  <a:pt x="3613212" y="3969139"/>
                </a:lnTo>
                <a:cubicBezTo>
                  <a:pt x="3639968" y="3970625"/>
                  <a:pt x="3666334" y="3976986"/>
                  <a:pt x="3693111" y="3978016"/>
                </a:cubicBezTo>
                <a:cubicBezTo>
                  <a:pt x="3820298" y="3982908"/>
                  <a:pt x="3947604" y="3983935"/>
                  <a:pt x="4074851" y="3986894"/>
                </a:cubicBezTo>
                <a:lnTo>
                  <a:pt x="4243526" y="3995772"/>
                </a:lnTo>
                <a:cubicBezTo>
                  <a:pt x="4293842" y="3998567"/>
                  <a:pt x="4344165" y="4008001"/>
                  <a:pt x="4394447" y="4004649"/>
                </a:cubicBezTo>
                <a:cubicBezTo>
                  <a:pt x="4402798" y="4004092"/>
                  <a:pt x="4383387" y="3991916"/>
                  <a:pt x="4376691" y="3986894"/>
                </a:cubicBezTo>
                <a:cubicBezTo>
                  <a:pt x="4291745" y="3923185"/>
                  <a:pt x="4351007" y="3978965"/>
                  <a:pt x="4296792" y="3924750"/>
                </a:cubicBezTo>
                <a:cubicBezTo>
                  <a:pt x="4293833" y="3912913"/>
                  <a:pt x="4293371" y="3900153"/>
                  <a:pt x="4287915" y="3889240"/>
                </a:cubicBezTo>
                <a:cubicBezTo>
                  <a:pt x="4284172" y="3881753"/>
                  <a:pt x="4273902" y="3878971"/>
                  <a:pt x="4270159" y="3871484"/>
                </a:cubicBezTo>
                <a:cubicBezTo>
                  <a:pt x="4261789" y="3854744"/>
                  <a:pt x="4258322" y="3835973"/>
                  <a:pt x="4252404" y="3818218"/>
                </a:cubicBezTo>
                <a:lnTo>
                  <a:pt x="4243526" y="3791585"/>
                </a:lnTo>
                <a:cubicBezTo>
                  <a:pt x="4240567" y="3782707"/>
                  <a:pt x="4239840" y="3772738"/>
                  <a:pt x="4234649" y="3764952"/>
                </a:cubicBezTo>
                <a:lnTo>
                  <a:pt x="4216893" y="3738319"/>
                </a:lnTo>
                <a:cubicBezTo>
                  <a:pt x="4213934" y="3729441"/>
                  <a:pt x="4210286" y="3720764"/>
                  <a:pt x="4208016" y="3711686"/>
                </a:cubicBezTo>
                <a:cubicBezTo>
                  <a:pt x="4195346" y="3661004"/>
                  <a:pt x="4203929" y="3677352"/>
                  <a:pt x="4190260" y="3631787"/>
                </a:cubicBezTo>
                <a:cubicBezTo>
                  <a:pt x="4184882" y="3613861"/>
                  <a:pt x="4172505" y="3578521"/>
                  <a:pt x="4172505" y="3578521"/>
                </a:cubicBezTo>
                <a:cubicBezTo>
                  <a:pt x="4169546" y="3531173"/>
                  <a:pt x="4168593" y="3483657"/>
                  <a:pt x="4163627" y="3436478"/>
                </a:cubicBezTo>
                <a:cubicBezTo>
                  <a:pt x="4162647" y="3427172"/>
                  <a:pt x="4156424" y="3419052"/>
                  <a:pt x="4154750" y="3409845"/>
                </a:cubicBezTo>
                <a:cubicBezTo>
                  <a:pt x="4134675" y="3299431"/>
                  <a:pt x="4157353" y="3373267"/>
                  <a:pt x="4136994" y="3312191"/>
                </a:cubicBezTo>
                <a:cubicBezTo>
                  <a:pt x="4150823" y="3173905"/>
                  <a:pt x="4123280" y="3260070"/>
                  <a:pt x="4172505" y="3196781"/>
                </a:cubicBezTo>
                <a:cubicBezTo>
                  <a:pt x="4185606" y="3179937"/>
                  <a:pt x="4208016" y="3143515"/>
                  <a:pt x="4208016" y="3143515"/>
                </a:cubicBezTo>
                <a:cubicBezTo>
                  <a:pt x="4210975" y="3131678"/>
                  <a:pt x="4213541" y="3119736"/>
                  <a:pt x="4216893" y="3108005"/>
                </a:cubicBezTo>
                <a:cubicBezTo>
                  <a:pt x="4219464" y="3099007"/>
                  <a:pt x="4225771" y="3090730"/>
                  <a:pt x="4225771" y="3081372"/>
                </a:cubicBezTo>
                <a:cubicBezTo>
                  <a:pt x="4225771" y="3054575"/>
                  <a:pt x="4226051" y="3026657"/>
                  <a:pt x="4216893" y="3001473"/>
                </a:cubicBezTo>
                <a:cubicBezTo>
                  <a:pt x="4209721" y="2981750"/>
                  <a:pt x="4155447" y="2976755"/>
                  <a:pt x="4145872" y="2974840"/>
                </a:cubicBezTo>
                <a:cubicBezTo>
                  <a:pt x="4100886" y="2929852"/>
                  <a:pt x="4159104" y="2982779"/>
                  <a:pt x="4101484" y="2948207"/>
                </a:cubicBezTo>
                <a:cubicBezTo>
                  <a:pt x="4094307" y="2943901"/>
                  <a:pt x="4090424" y="2935473"/>
                  <a:pt x="4083728" y="2930451"/>
                </a:cubicBezTo>
                <a:cubicBezTo>
                  <a:pt x="4066657" y="2917648"/>
                  <a:pt x="4045551" y="2910030"/>
                  <a:pt x="4030462" y="2894941"/>
                </a:cubicBezTo>
                <a:cubicBezTo>
                  <a:pt x="4005163" y="2869640"/>
                  <a:pt x="4019671" y="2881828"/>
                  <a:pt x="3986074" y="2859430"/>
                </a:cubicBezTo>
                <a:cubicBezTo>
                  <a:pt x="3980156" y="2850552"/>
                  <a:pt x="3974984" y="2841128"/>
                  <a:pt x="3968319" y="2832797"/>
                </a:cubicBezTo>
                <a:cubicBezTo>
                  <a:pt x="3946296" y="2805269"/>
                  <a:pt x="3951027" y="2824847"/>
                  <a:pt x="3932808" y="2788409"/>
                </a:cubicBezTo>
                <a:cubicBezTo>
                  <a:pt x="3909759" y="2742311"/>
                  <a:pt x="3940855" y="2778701"/>
                  <a:pt x="3906175" y="2744020"/>
                </a:cubicBezTo>
                <a:cubicBezTo>
                  <a:pt x="3878454" y="2660860"/>
                  <a:pt x="3923868" y="2783863"/>
                  <a:pt x="3870664" y="2690754"/>
                </a:cubicBezTo>
                <a:cubicBezTo>
                  <a:pt x="3864611" y="2680160"/>
                  <a:pt x="3867244" y="2666156"/>
                  <a:pt x="3861787" y="2655243"/>
                </a:cubicBezTo>
                <a:cubicBezTo>
                  <a:pt x="3858044" y="2647757"/>
                  <a:pt x="3849053" y="2644184"/>
                  <a:pt x="3844031" y="2637488"/>
                </a:cubicBezTo>
                <a:cubicBezTo>
                  <a:pt x="3831227" y="2620417"/>
                  <a:pt x="3820358" y="2601977"/>
                  <a:pt x="3808521" y="2584222"/>
                </a:cubicBezTo>
                <a:lnTo>
                  <a:pt x="3790765" y="2557589"/>
                </a:lnTo>
                <a:cubicBezTo>
                  <a:pt x="3787806" y="2548711"/>
                  <a:pt x="3786703" y="2538980"/>
                  <a:pt x="3781888" y="2530956"/>
                </a:cubicBezTo>
                <a:cubicBezTo>
                  <a:pt x="3773456" y="2516903"/>
                  <a:pt x="3749592" y="2503508"/>
                  <a:pt x="3737499" y="2495445"/>
                </a:cubicBezTo>
                <a:cubicBezTo>
                  <a:pt x="3725662" y="2477690"/>
                  <a:pt x="3717078" y="2457268"/>
                  <a:pt x="3701989" y="2442179"/>
                </a:cubicBezTo>
                <a:cubicBezTo>
                  <a:pt x="3659108" y="2399300"/>
                  <a:pt x="3713608" y="2451476"/>
                  <a:pt x="3657600" y="2406669"/>
                </a:cubicBezTo>
                <a:cubicBezTo>
                  <a:pt x="3651064" y="2401440"/>
                  <a:pt x="3646381" y="2394142"/>
                  <a:pt x="3639845" y="2388913"/>
                </a:cubicBezTo>
                <a:cubicBezTo>
                  <a:pt x="3631514" y="2382248"/>
                  <a:pt x="3621409" y="2377988"/>
                  <a:pt x="3613212" y="2371158"/>
                </a:cubicBezTo>
                <a:cubicBezTo>
                  <a:pt x="3568878" y="2334213"/>
                  <a:pt x="3606751" y="2351249"/>
                  <a:pt x="3559946" y="2335647"/>
                </a:cubicBezTo>
                <a:cubicBezTo>
                  <a:pt x="3554028" y="2326769"/>
                  <a:pt x="3550221" y="2316040"/>
                  <a:pt x="3542191" y="2309014"/>
                </a:cubicBezTo>
                <a:cubicBezTo>
                  <a:pt x="3526131" y="2294962"/>
                  <a:pt x="3504013" y="2288594"/>
                  <a:pt x="3488924" y="2273504"/>
                </a:cubicBezTo>
                <a:lnTo>
                  <a:pt x="3471169" y="2255748"/>
                </a:lnTo>
                <a:cubicBezTo>
                  <a:pt x="3450058" y="2192418"/>
                  <a:pt x="3479993" y="2268986"/>
                  <a:pt x="3435658" y="2202482"/>
                </a:cubicBezTo>
                <a:cubicBezTo>
                  <a:pt x="3430467" y="2194696"/>
                  <a:pt x="3432396" y="2183335"/>
                  <a:pt x="3426781" y="2175849"/>
                </a:cubicBezTo>
                <a:cubicBezTo>
                  <a:pt x="3414226" y="2159109"/>
                  <a:pt x="3393999" y="2148872"/>
                  <a:pt x="3382392" y="2131461"/>
                </a:cubicBezTo>
                <a:cubicBezTo>
                  <a:pt x="3379450" y="2127049"/>
                  <a:pt x="3347376" y="2071390"/>
                  <a:pt x="3329126" y="2060440"/>
                </a:cubicBezTo>
                <a:cubicBezTo>
                  <a:pt x="3321102" y="2055625"/>
                  <a:pt x="3311371" y="2054521"/>
                  <a:pt x="3302493" y="2051562"/>
                </a:cubicBezTo>
                <a:cubicBezTo>
                  <a:pt x="3293615" y="2042684"/>
                  <a:pt x="3283897" y="2034574"/>
                  <a:pt x="3275860" y="2024929"/>
                </a:cubicBezTo>
                <a:cubicBezTo>
                  <a:pt x="3269030" y="2016732"/>
                  <a:pt x="3265193" y="2006271"/>
                  <a:pt x="3258105" y="1998296"/>
                </a:cubicBezTo>
                <a:cubicBezTo>
                  <a:pt x="3231212" y="1968042"/>
                  <a:pt x="3204355" y="1952939"/>
                  <a:pt x="3187084" y="1918397"/>
                </a:cubicBezTo>
                <a:cubicBezTo>
                  <a:pt x="3182899" y="1910027"/>
                  <a:pt x="3182751" y="1899944"/>
                  <a:pt x="3178206" y="1891764"/>
                </a:cubicBezTo>
                <a:cubicBezTo>
                  <a:pt x="3167843" y="1873110"/>
                  <a:pt x="3142695" y="1838498"/>
                  <a:pt x="3142695" y="1838498"/>
                </a:cubicBezTo>
                <a:cubicBezTo>
                  <a:pt x="3117549" y="1763053"/>
                  <a:pt x="3152620" y="1855040"/>
                  <a:pt x="3116062" y="1794109"/>
                </a:cubicBezTo>
                <a:cubicBezTo>
                  <a:pt x="3081490" y="1736489"/>
                  <a:pt x="3134417" y="1794707"/>
                  <a:pt x="3089429" y="1749721"/>
                </a:cubicBezTo>
                <a:cubicBezTo>
                  <a:pt x="3067117" y="1682779"/>
                  <a:pt x="3097215" y="1765293"/>
                  <a:pt x="3062796" y="1696455"/>
                </a:cubicBezTo>
                <a:cubicBezTo>
                  <a:pt x="3058611" y="1688085"/>
                  <a:pt x="3059358" y="1677437"/>
                  <a:pt x="3053919" y="1669822"/>
                </a:cubicBezTo>
                <a:cubicBezTo>
                  <a:pt x="3044189" y="1656200"/>
                  <a:pt x="3035099" y="1635595"/>
                  <a:pt x="3018408" y="1634311"/>
                </a:cubicBezTo>
                <a:lnTo>
                  <a:pt x="2902998" y="1625434"/>
                </a:lnTo>
                <a:cubicBezTo>
                  <a:pt x="2885243" y="1619515"/>
                  <a:pt x="2860114" y="1623251"/>
                  <a:pt x="2849732" y="1607678"/>
                </a:cubicBezTo>
                <a:cubicBezTo>
                  <a:pt x="2843814" y="1598800"/>
                  <a:pt x="2836749" y="1590588"/>
                  <a:pt x="2831977" y="1581045"/>
                </a:cubicBezTo>
                <a:cubicBezTo>
                  <a:pt x="2827792" y="1572675"/>
                  <a:pt x="2828945" y="1561719"/>
                  <a:pt x="2823099" y="1554412"/>
                </a:cubicBezTo>
                <a:cubicBezTo>
                  <a:pt x="2816434" y="1546081"/>
                  <a:pt x="2804441" y="1543745"/>
                  <a:pt x="2796466" y="1536657"/>
                </a:cubicBezTo>
                <a:cubicBezTo>
                  <a:pt x="2777699" y="1519975"/>
                  <a:pt x="2743200" y="1483391"/>
                  <a:pt x="2743200" y="1483391"/>
                </a:cubicBezTo>
                <a:cubicBezTo>
                  <a:pt x="2737282" y="1471554"/>
                  <a:pt x="2734803" y="1457238"/>
                  <a:pt x="2725445" y="1447880"/>
                </a:cubicBezTo>
                <a:cubicBezTo>
                  <a:pt x="2674567" y="1397002"/>
                  <a:pt x="2676671" y="1423492"/>
                  <a:pt x="2618913" y="1394614"/>
                </a:cubicBezTo>
                <a:cubicBezTo>
                  <a:pt x="2536978" y="1353648"/>
                  <a:pt x="2573569" y="1365524"/>
                  <a:pt x="2512381" y="1350226"/>
                </a:cubicBezTo>
                <a:cubicBezTo>
                  <a:pt x="2470253" y="1308098"/>
                  <a:pt x="2492751" y="1320008"/>
                  <a:pt x="2450237" y="1305838"/>
                </a:cubicBezTo>
                <a:cubicBezTo>
                  <a:pt x="2428393" y="1283994"/>
                  <a:pt x="2415135" y="1266093"/>
                  <a:pt x="2388093" y="1252572"/>
                </a:cubicBezTo>
                <a:cubicBezTo>
                  <a:pt x="2379723" y="1248387"/>
                  <a:pt x="2370338" y="1246653"/>
                  <a:pt x="2361460" y="1243694"/>
                </a:cubicBezTo>
                <a:cubicBezTo>
                  <a:pt x="2298187" y="1180421"/>
                  <a:pt x="2369999" y="1248751"/>
                  <a:pt x="2308194" y="1199306"/>
                </a:cubicBezTo>
                <a:cubicBezTo>
                  <a:pt x="2301658" y="1194077"/>
                  <a:pt x="2295668" y="1188086"/>
                  <a:pt x="2290439" y="1181550"/>
                </a:cubicBezTo>
                <a:cubicBezTo>
                  <a:pt x="2283774" y="1173218"/>
                  <a:pt x="2281016" y="1161582"/>
                  <a:pt x="2272684" y="1154917"/>
                </a:cubicBezTo>
                <a:cubicBezTo>
                  <a:pt x="2265377" y="1149071"/>
                  <a:pt x="2254929" y="1148999"/>
                  <a:pt x="2246051" y="1146040"/>
                </a:cubicBezTo>
                <a:cubicBezTo>
                  <a:pt x="2201059" y="1101048"/>
                  <a:pt x="2259288" y="1153983"/>
                  <a:pt x="2201662" y="1119407"/>
                </a:cubicBezTo>
                <a:cubicBezTo>
                  <a:pt x="2194485" y="1115101"/>
                  <a:pt x="2190443" y="1106880"/>
                  <a:pt x="2183907" y="1101651"/>
                </a:cubicBezTo>
                <a:cubicBezTo>
                  <a:pt x="2130173" y="1058663"/>
                  <a:pt x="2184336" y="1104849"/>
                  <a:pt x="2130641" y="1075018"/>
                </a:cubicBezTo>
                <a:cubicBezTo>
                  <a:pt x="2039063" y="1024141"/>
                  <a:pt x="2111006" y="1050719"/>
                  <a:pt x="2050742" y="1030630"/>
                </a:cubicBezTo>
                <a:cubicBezTo>
                  <a:pt x="2044824" y="1021752"/>
                  <a:pt x="2040532" y="1011542"/>
                  <a:pt x="2032987" y="1003997"/>
                </a:cubicBezTo>
                <a:cubicBezTo>
                  <a:pt x="1986843" y="957853"/>
                  <a:pt x="2023741" y="1012415"/>
                  <a:pt x="1988598" y="968486"/>
                </a:cubicBezTo>
                <a:cubicBezTo>
                  <a:pt x="1954778" y="926211"/>
                  <a:pt x="1989867" y="954535"/>
                  <a:pt x="1944210" y="924098"/>
                </a:cubicBezTo>
                <a:cubicBezTo>
                  <a:pt x="1936145" y="912001"/>
                  <a:pt x="1922755" y="888143"/>
                  <a:pt x="1908699" y="879709"/>
                </a:cubicBezTo>
                <a:cubicBezTo>
                  <a:pt x="1900675" y="874894"/>
                  <a:pt x="1890944" y="873791"/>
                  <a:pt x="1882066" y="870832"/>
                </a:cubicBezTo>
                <a:cubicBezTo>
                  <a:pt x="1816470" y="805232"/>
                  <a:pt x="1918341" y="901815"/>
                  <a:pt x="1837678" y="844199"/>
                </a:cubicBezTo>
                <a:cubicBezTo>
                  <a:pt x="1824056" y="834469"/>
                  <a:pt x="1816096" y="817974"/>
                  <a:pt x="1802167" y="808688"/>
                </a:cubicBezTo>
                <a:lnTo>
                  <a:pt x="1722268" y="755422"/>
                </a:lnTo>
                <a:cubicBezTo>
                  <a:pt x="1713390" y="749504"/>
                  <a:pt x="1703179" y="745212"/>
                  <a:pt x="1695635" y="737667"/>
                </a:cubicBezTo>
                <a:cubicBezTo>
                  <a:pt x="1671263" y="713294"/>
                  <a:pt x="1685821" y="722558"/>
                  <a:pt x="1651247" y="711034"/>
                </a:cubicBezTo>
                <a:cubicBezTo>
                  <a:pt x="1642369" y="705115"/>
                  <a:pt x="1632644" y="700304"/>
                  <a:pt x="1624614" y="693278"/>
                </a:cubicBezTo>
                <a:cubicBezTo>
                  <a:pt x="1624604" y="693270"/>
                  <a:pt x="1563067" y="631732"/>
                  <a:pt x="1553592" y="622257"/>
                </a:cubicBezTo>
                <a:lnTo>
                  <a:pt x="1526959" y="595624"/>
                </a:lnTo>
                <a:cubicBezTo>
                  <a:pt x="1518081" y="586746"/>
                  <a:pt x="1507290" y="579437"/>
                  <a:pt x="1500326" y="568991"/>
                </a:cubicBezTo>
                <a:cubicBezTo>
                  <a:pt x="1488489" y="551236"/>
                  <a:pt x="1471564" y="535969"/>
                  <a:pt x="1464816" y="515725"/>
                </a:cubicBezTo>
                <a:cubicBezTo>
                  <a:pt x="1461857" y="506847"/>
                  <a:pt x="1460123" y="497462"/>
                  <a:pt x="1455938" y="489092"/>
                </a:cubicBezTo>
                <a:cubicBezTo>
                  <a:pt x="1437719" y="452654"/>
                  <a:pt x="1442450" y="472232"/>
                  <a:pt x="1420427" y="444704"/>
                </a:cubicBezTo>
                <a:cubicBezTo>
                  <a:pt x="1413762" y="436373"/>
                  <a:pt x="1410869" y="424902"/>
                  <a:pt x="1402672" y="418071"/>
                </a:cubicBezTo>
                <a:cubicBezTo>
                  <a:pt x="1392505" y="409599"/>
                  <a:pt x="1378652" y="406881"/>
                  <a:pt x="1367161" y="400315"/>
                </a:cubicBezTo>
                <a:cubicBezTo>
                  <a:pt x="1357897" y="395021"/>
                  <a:pt x="1350071" y="387332"/>
                  <a:pt x="1340528" y="382560"/>
                </a:cubicBezTo>
                <a:cubicBezTo>
                  <a:pt x="1332158" y="378375"/>
                  <a:pt x="1322265" y="377867"/>
                  <a:pt x="1313895" y="373682"/>
                </a:cubicBezTo>
                <a:cubicBezTo>
                  <a:pt x="1304352" y="368910"/>
                  <a:pt x="1296805" y="360699"/>
                  <a:pt x="1287262" y="355927"/>
                </a:cubicBezTo>
                <a:cubicBezTo>
                  <a:pt x="1274523" y="349557"/>
                  <a:pt x="1236502" y="341017"/>
                  <a:pt x="1225119" y="338172"/>
                </a:cubicBezTo>
                <a:cubicBezTo>
                  <a:pt x="1201976" y="315029"/>
                  <a:pt x="1183461" y="290710"/>
                  <a:pt x="1154097" y="276028"/>
                </a:cubicBezTo>
                <a:cubicBezTo>
                  <a:pt x="1145727" y="271843"/>
                  <a:pt x="1135834" y="271335"/>
                  <a:pt x="1127464" y="267150"/>
                </a:cubicBezTo>
                <a:cubicBezTo>
                  <a:pt x="1117921" y="262378"/>
                  <a:pt x="1110821" y="253141"/>
                  <a:pt x="1100831" y="249395"/>
                </a:cubicBezTo>
                <a:cubicBezTo>
                  <a:pt x="1062717" y="235102"/>
                  <a:pt x="1040213" y="247452"/>
                  <a:pt x="1003177" y="222762"/>
                </a:cubicBezTo>
                <a:cubicBezTo>
                  <a:pt x="994299" y="216844"/>
                  <a:pt x="986294" y="209340"/>
                  <a:pt x="976544" y="205007"/>
                </a:cubicBezTo>
                <a:cubicBezTo>
                  <a:pt x="959441" y="197406"/>
                  <a:pt x="941033" y="193169"/>
                  <a:pt x="923278" y="187251"/>
                </a:cubicBezTo>
                <a:cubicBezTo>
                  <a:pt x="914400" y="184292"/>
                  <a:pt x="905956" y="179305"/>
                  <a:pt x="896645" y="178374"/>
                </a:cubicBezTo>
                <a:cubicBezTo>
                  <a:pt x="784128" y="167122"/>
                  <a:pt x="837378" y="173185"/>
                  <a:pt x="736847" y="160618"/>
                </a:cubicBezTo>
                <a:cubicBezTo>
                  <a:pt x="685667" y="126499"/>
                  <a:pt x="735036" y="156037"/>
                  <a:pt x="683581" y="133985"/>
                </a:cubicBezTo>
                <a:cubicBezTo>
                  <a:pt x="592144" y="94798"/>
                  <a:pt x="716042" y="138888"/>
                  <a:pt x="594804" y="98475"/>
                </a:cubicBezTo>
                <a:cubicBezTo>
                  <a:pt x="585926" y="95516"/>
                  <a:pt x="576541" y="93782"/>
                  <a:pt x="568171" y="89597"/>
                </a:cubicBezTo>
                <a:cubicBezTo>
                  <a:pt x="552003" y="81513"/>
                  <a:pt x="525619" y="66229"/>
                  <a:pt x="506027" y="62964"/>
                </a:cubicBezTo>
                <a:cubicBezTo>
                  <a:pt x="479595" y="58558"/>
                  <a:pt x="452761" y="57045"/>
                  <a:pt x="426128" y="54086"/>
                </a:cubicBezTo>
                <a:cubicBezTo>
                  <a:pt x="410367" y="48833"/>
                  <a:pt x="379307" y="37724"/>
                  <a:pt x="363985" y="36331"/>
                </a:cubicBezTo>
                <a:cubicBezTo>
                  <a:pt x="310856" y="31501"/>
                  <a:pt x="257453" y="30412"/>
                  <a:pt x="204187" y="27453"/>
                </a:cubicBezTo>
                <a:cubicBezTo>
                  <a:pt x="178806" y="18993"/>
                  <a:pt x="169907" y="15271"/>
                  <a:pt x="142043" y="9698"/>
                </a:cubicBezTo>
                <a:cubicBezTo>
                  <a:pt x="124392" y="6168"/>
                  <a:pt x="106742" y="1943"/>
                  <a:pt x="88777" y="820"/>
                </a:cubicBezTo>
                <a:cubicBezTo>
                  <a:pt x="59242" y="-1026"/>
                  <a:pt x="29592" y="820"/>
                  <a:pt x="0" y="820"/>
                </a:cubicBez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87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1" y="404664"/>
            <a:ext cx="8260672" cy="1039427"/>
          </a:xfrm>
        </p:spPr>
        <p:txBody>
          <a:bodyPr/>
          <a:lstStyle/>
          <a:p>
            <a:r>
              <a:rPr lang="en-GB" dirty="0"/>
              <a:t>Retinal layers on </a:t>
            </a:r>
            <a:r>
              <a:rPr lang="en-GB" dirty="0" err="1"/>
              <a:t>oct</a:t>
            </a:r>
            <a:r>
              <a:rPr lang="en-GB" dirty="0"/>
              <a:t> image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268" y="5797713"/>
            <a:ext cx="8605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Figure 2: Location of  Nerve Fibre Layer (NFL),  Ganglion Cell Layer + Inner Plexiform Layer + Inner Nuclear Layer (GCL +IPL+ INL), Outer Plexiform Layer (OPL), Outer Nuclear Layer (ONL), Inner Segment (IS), Outer Segment (OS), Retinal Pigment Epithelium (RPE) and total retinal thickness on an OCT image.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" b="1866"/>
          <a:stretch/>
        </p:blipFill>
        <p:spPr>
          <a:xfrm>
            <a:off x="513580" y="1741740"/>
            <a:ext cx="8116841" cy="3991516"/>
          </a:xfrm>
        </p:spPr>
      </p:pic>
    </p:spTree>
    <p:extLst>
      <p:ext uri="{BB962C8B-B14F-4D97-AF65-F5344CB8AC3E}">
        <p14:creationId xmlns:p14="http://schemas.microsoft.com/office/powerpoint/2010/main" val="36266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</a:t>
            </a:r>
            <a:r>
              <a:rPr lang="en-GB" dirty="0" err="1"/>
              <a:t>oct</a:t>
            </a:r>
            <a:r>
              <a:rPr lang="en-GB" dirty="0"/>
              <a:t> segmentation?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1676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Changes in the structure of retinal layers has been shown to highly correlate with the severity of various eye disorders, including glaucoma, age-related </a:t>
            </a:r>
            <a:r>
              <a:rPr lang="en-GB" dirty="0" smtClean="0">
                <a:solidFill>
                  <a:schemeClr val="tx1"/>
                </a:solidFill>
              </a:rPr>
              <a:t>macular </a:t>
            </a:r>
            <a:r>
              <a:rPr lang="en-GB" dirty="0">
                <a:solidFill>
                  <a:schemeClr val="tx1"/>
                </a:solidFill>
              </a:rPr>
              <a:t>Degeneration and  diabetic retinopathy.</a:t>
            </a:r>
          </a:p>
          <a:p>
            <a:pPr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Analysing the retinal layers has become an integral part of eye diagnosis in clinical ophthalmology.</a:t>
            </a:r>
          </a:p>
          <a:p>
            <a:pPr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Optical Coherence Tomography (OCT) is a non invasive method of obtaining high resolution images of the retina.</a:t>
            </a:r>
          </a:p>
          <a:p>
            <a:pPr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Segmenting retinal layers from OCT is a key element in the diagnostic process.</a:t>
            </a:r>
          </a:p>
        </p:txBody>
      </p:sp>
    </p:spTree>
    <p:extLst>
      <p:ext uri="{BB962C8B-B14F-4D97-AF65-F5344CB8AC3E}">
        <p14:creationId xmlns:p14="http://schemas.microsoft.com/office/powerpoint/2010/main" val="31220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Method: </a:t>
            </a:r>
            <a:r>
              <a:rPr lang="en-GB" dirty="0" err="1"/>
              <a:t>Preprocessing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"/>
          <a:stretch/>
        </p:blipFill>
        <p:spPr>
          <a:xfrm>
            <a:off x="900967" y="1731146"/>
            <a:ext cx="7342067" cy="4271217"/>
          </a:xfrm>
        </p:spPr>
      </p:pic>
      <p:sp>
        <p:nvSpPr>
          <p:cNvPr id="5" name="TextBox 4"/>
          <p:cNvSpPr txBox="1"/>
          <p:nvPr/>
        </p:nvSpPr>
        <p:spPr>
          <a:xfrm>
            <a:off x="233518" y="6021288"/>
            <a:ext cx="86769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Figure 3: </a:t>
            </a:r>
            <a:r>
              <a:rPr lang="en-GB" sz="1500" b="1" dirty="0" err="1"/>
              <a:t>Preprocessing</a:t>
            </a:r>
            <a:r>
              <a:rPr lang="en-GB" sz="1500" b="1" dirty="0"/>
              <a:t> steps showing: Column 1 - Enhanced images; Column 2 - identified ILM (red) and RPE (Green); Column 3 - image masks; and Column 4 - Cropped images ; Row 1 - Nasal region; Row 2 - Foveal Region; and Row 3- Temporal Region</a:t>
            </a:r>
          </a:p>
        </p:txBody>
      </p:sp>
    </p:spTree>
    <p:extLst>
      <p:ext uri="{BB962C8B-B14F-4D97-AF65-F5344CB8AC3E}">
        <p14:creationId xmlns:p14="http://schemas.microsoft.com/office/powerpoint/2010/main" val="26718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Method: initialisation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3"/>
          <a:stretch/>
        </p:blipFill>
        <p:spPr>
          <a:xfrm>
            <a:off x="650250" y="2564905"/>
            <a:ext cx="8008204" cy="3297824"/>
          </a:xfrm>
        </p:spPr>
      </p:pic>
      <p:sp>
        <p:nvSpPr>
          <p:cNvPr id="5" name="TextBox 4"/>
          <p:cNvSpPr txBox="1"/>
          <p:nvPr/>
        </p:nvSpPr>
        <p:spPr>
          <a:xfrm>
            <a:off x="404403" y="5884530"/>
            <a:ext cx="83351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Figure 4: (a) - Gradient of full image ( Figure 2 - Column 1, Row 1) with background noise and layer-like structures in red. (b) - </a:t>
            </a:r>
            <a:r>
              <a:rPr lang="en-GB" sz="1500" b="1" dirty="0" err="1"/>
              <a:t>thresholded</a:t>
            </a:r>
            <a:r>
              <a:rPr lang="en-GB" sz="1500" b="1" dirty="0"/>
              <a:t> gradient of </a:t>
            </a:r>
            <a:r>
              <a:rPr lang="en-GB" sz="1500" b="1" dirty="0" err="1"/>
              <a:t>preprocessed</a:t>
            </a:r>
            <a:r>
              <a:rPr lang="en-GB" sz="1500" b="1" dirty="0"/>
              <a:t>  (Figure 2 - Column 4, Row 1) </a:t>
            </a:r>
            <a:r>
              <a:rPr lang="en-GB" sz="1500" b="1" dirty="0"/>
              <a:t>i</a:t>
            </a:r>
            <a:r>
              <a:rPr lang="en-GB" sz="1500" b="1" dirty="0" smtClean="0"/>
              <a:t>mage </a:t>
            </a:r>
            <a:r>
              <a:rPr lang="en-GB" sz="1500" b="1" dirty="0"/>
              <a:t>with ROI only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546" y="1589891"/>
            <a:ext cx="817290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Eliminates the need for complicated strategies to handle background and noise during evolution.</a:t>
            </a:r>
          </a:p>
        </p:txBody>
      </p:sp>
    </p:spTree>
    <p:extLst>
      <p:ext uri="{BB962C8B-B14F-4D97-AF65-F5344CB8AC3E}">
        <p14:creationId xmlns:p14="http://schemas.microsoft.com/office/powerpoint/2010/main" val="112900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Method: initialisation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5"/>
          <a:stretch/>
        </p:blipFill>
        <p:spPr>
          <a:xfrm>
            <a:off x="611560" y="2852936"/>
            <a:ext cx="7920880" cy="3395438"/>
          </a:xfrm>
        </p:spPr>
      </p:pic>
      <p:sp>
        <p:nvSpPr>
          <p:cNvPr id="5" name="TextBox 4"/>
          <p:cNvSpPr txBox="1"/>
          <p:nvPr/>
        </p:nvSpPr>
        <p:spPr>
          <a:xfrm>
            <a:off x="539552" y="625937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Figure 5: Edges of gradient image, (a) - before refinement and (b) - refined edges used for initialisation.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8356" y="1628800"/>
            <a:ext cx="850728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Handles the problem of incorrect segmentation due to poor initialisation by allowing the method to evolve near the actual region of interest.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940152" y="3345975"/>
            <a:ext cx="896814" cy="731097"/>
            <a:chOff x="1907704" y="3417983"/>
            <a:chExt cx="896814" cy="731097"/>
          </a:xfrm>
        </p:grpSpPr>
        <p:sp>
          <p:nvSpPr>
            <p:cNvPr id="3" name="Flowchart: Connector 2"/>
            <p:cNvSpPr/>
            <p:nvPr/>
          </p:nvSpPr>
          <p:spPr>
            <a:xfrm>
              <a:off x="1907704" y="4077072"/>
              <a:ext cx="45719" cy="72008"/>
            </a:xfrm>
            <a:prstGeom prst="flowChartConnector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1953423" y="3789040"/>
              <a:ext cx="242313" cy="28803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963281" y="3417983"/>
                  <a:ext cx="8412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en-GB" i="1" dirty="0">
                      <a:solidFill>
                        <a:schemeClr val="bg1"/>
                      </a:solidFill>
                      <a:latin typeface="Calisto MT" panose="02040603050505030304" pitchFamily="18" charset="0"/>
                    </a:rPr>
                    <a:t>(x,y)</a:t>
                  </a: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3281" y="3417983"/>
                  <a:ext cx="84123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6667" r="-3623" b="-2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534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3054" y="1763149"/>
                <a:ext cx="8467418" cy="4700736"/>
              </a:xfrm>
            </p:spPr>
            <p:txBody>
              <a:bodyPr/>
              <a:lstStyle/>
              <a:p>
                <a:pPr>
                  <a:buClrTx/>
                  <a:buFont typeface="Wingdings" panose="05000000000000000000" pitchFamily="2" charset="2"/>
                  <a:buChar char="Ø"/>
                </a:pPr>
                <a:r>
                  <a:rPr lang="en-GB" dirty="0"/>
                  <a:t>Each boundary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GB" i="1" dirty="0">
                    <a:latin typeface="Calisto MT" panose="02040603050505030304" pitchFamily="18" charset="0"/>
                  </a:rPr>
                  <a:t>(x,y) </a:t>
                </a:r>
                <a:r>
                  <a:rPr lang="en-GB" dirty="0"/>
                  <a:t>is limited to a maximum of </a:t>
                </a:r>
                <a:r>
                  <a:rPr lang="en-GB" dirty="0" smtClean="0"/>
                  <a:t>“</a:t>
                </a:r>
                <a:r>
                  <a:rPr lang="en-GB" i="1" dirty="0" smtClean="0">
                    <a:latin typeface="Calisto MT" panose="02040603050505030304" pitchFamily="18" charset="0"/>
                  </a:rPr>
                  <a:t>v” </a:t>
                </a:r>
                <a:r>
                  <a:rPr lang="en-GB" i="1" dirty="0">
                    <a:latin typeface="Calisto MT" panose="02040603050505030304" pitchFamily="18" charset="0"/>
                  </a:rPr>
                  <a:t>Expand</a:t>
                </a:r>
                <a:r>
                  <a:rPr lang="en-GB" dirty="0"/>
                  <a:t> or </a:t>
                </a:r>
                <a:r>
                  <a:rPr lang="en-GB" i="1" dirty="0">
                    <a:latin typeface="Calisto MT" panose="02040603050505030304" pitchFamily="18" charset="0"/>
                  </a:rPr>
                  <a:t>Shrink</a:t>
                </a:r>
                <a:r>
                  <a:rPr lang="en-GB" dirty="0"/>
                  <a:t> movements in the vertical direction from its initial point.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3054" y="1763149"/>
                <a:ext cx="8467418" cy="4700736"/>
              </a:xfrm>
              <a:blipFill rotWithShape="1">
                <a:blip r:embed="rId2"/>
                <a:stretch>
                  <a:fillRect t="-1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Topology </a:t>
            </a:r>
            <a:r>
              <a:rPr lang="en-GB" dirty="0" smtClean="0"/>
              <a:t>Constraint</a:t>
            </a:r>
            <a:endParaRPr lang="en-GB" dirty="0"/>
          </a:p>
        </p:txBody>
      </p:sp>
      <p:pic>
        <p:nvPicPr>
          <p:cNvPr id="1026" name="Picture 2" descr="C:\Users\cspgbbi.ACADEMIC.032\Dropbox\Latex\BIoimaging2019\finalcontou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15662"/>
            <a:ext cx="4876800" cy="336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407108" y="6418203"/>
            <a:ext cx="64772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Figure 6: Refined edges used for initialisation (same as figure 5 (b)).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140054" y="3479709"/>
            <a:ext cx="841237" cy="813385"/>
            <a:chOff x="1372572" y="3403511"/>
            <a:chExt cx="841237" cy="745569"/>
          </a:xfrm>
        </p:grpSpPr>
        <p:sp>
          <p:nvSpPr>
            <p:cNvPr id="47" name="Flowchart: Connector 46"/>
            <p:cNvSpPr/>
            <p:nvPr/>
          </p:nvSpPr>
          <p:spPr>
            <a:xfrm>
              <a:off x="1907704" y="4077072"/>
              <a:ext cx="45719" cy="72008"/>
            </a:xfrm>
            <a:prstGeom prst="flowChartConnector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1678678" y="3672811"/>
              <a:ext cx="229026" cy="39002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372572" y="3403511"/>
                  <a:ext cx="8412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en-GB" i="1" dirty="0">
                      <a:solidFill>
                        <a:schemeClr val="bg1"/>
                      </a:solidFill>
                      <a:latin typeface="Calisto MT" panose="02040603050505030304" pitchFamily="18" charset="0"/>
                    </a:rPr>
                    <a:t>(x,y)</a:t>
                  </a: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2572" y="3403511"/>
                  <a:ext cx="841237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6061" r="-4348" b="-1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1" name="Straight Arrow Connector 50"/>
          <p:cNvCxnSpPr/>
          <p:nvPr/>
        </p:nvCxnSpPr>
        <p:spPr>
          <a:xfrm>
            <a:off x="3779912" y="4149080"/>
            <a:ext cx="0" cy="288032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7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240360" cy="459586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34CE5D-7F72-4FC4-81CE-C104736E31DA}"/>
              </a:ext>
            </a:extLst>
          </p:cNvPr>
          <p:cNvSpPr txBox="1"/>
          <p:nvPr/>
        </p:nvSpPr>
        <p:spPr>
          <a:xfrm>
            <a:off x="3769568" y="2708920"/>
            <a:ext cx="5050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2286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</a:rPr>
              <a:t>The </a:t>
            </a:r>
            <a:r>
              <a:rPr lang="en-GB" sz="2400" dirty="0">
                <a:solidFill>
                  <a:prstClr val="black"/>
                </a:solidFill>
              </a:rPr>
              <a:t>method is able to adapt to pathological inconsistency of the retinal layers.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21DA8A-F8EA-4C5D-95B7-CB493C77EE6B}"/>
              </a:ext>
            </a:extLst>
          </p:cNvPr>
          <p:cNvSpPr txBox="1"/>
          <p:nvPr/>
        </p:nvSpPr>
        <p:spPr>
          <a:xfrm>
            <a:off x="107504" y="6237312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Figure 7: From top to Bottom: results from Nasal, Foveal and Temporal regions.</a:t>
            </a:r>
          </a:p>
        </p:txBody>
      </p:sp>
    </p:spTree>
    <p:extLst>
      <p:ext uri="{BB962C8B-B14F-4D97-AF65-F5344CB8AC3E}">
        <p14:creationId xmlns:p14="http://schemas.microsoft.com/office/powerpoint/2010/main" val="5177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681</TotalTime>
  <Words>759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Apothecary</vt:lpstr>
      <vt:lpstr>Level Set Segmentation of Retinal OCT Images </vt:lpstr>
      <vt:lpstr>Let us cross the river Thames</vt:lpstr>
      <vt:lpstr>Retinal layers on oct image</vt:lpstr>
      <vt:lpstr>Why oct segmentation?</vt:lpstr>
      <vt:lpstr>Method: Preprocessing</vt:lpstr>
      <vt:lpstr>Method: initialisation</vt:lpstr>
      <vt:lpstr>Method: initialisation</vt:lpstr>
      <vt:lpstr>Topology Constraint</vt:lpstr>
      <vt:lpstr>Result</vt:lpstr>
      <vt:lpstr>Result</vt:lpstr>
      <vt:lpstr>Result and discussion</vt:lpstr>
      <vt:lpstr>Result and discussion</vt:lpstr>
      <vt:lpstr>conclusion</vt:lpstr>
    </vt:vector>
  </TitlesOfParts>
  <Company>Brunel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Set Segmentation of Retinal OCT Images</dc:title>
  <dc:creator>BuildUser</dc:creator>
  <cp:lastModifiedBy>BuildUser</cp:lastModifiedBy>
  <cp:revision>118</cp:revision>
  <dcterms:created xsi:type="dcterms:W3CDTF">2019-02-15T14:49:12Z</dcterms:created>
  <dcterms:modified xsi:type="dcterms:W3CDTF">2019-02-20T15:00:44Z</dcterms:modified>
</cp:coreProperties>
</file>