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0" r:id="rId4"/>
    <p:sldId id="261" r:id="rId5"/>
    <p:sldId id="263" r:id="rId6"/>
    <p:sldId id="281" r:id="rId7"/>
    <p:sldId id="278" r:id="rId8"/>
    <p:sldId id="268" r:id="rId9"/>
    <p:sldId id="277" r:id="rId10"/>
    <p:sldId id="280" r:id="rId11"/>
    <p:sldId id="27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49" autoAdjust="0"/>
    <p:restoredTop sz="94643"/>
  </p:normalViewPr>
  <p:slideViewPr>
    <p:cSldViewPr snapToGrid="0" snapToObjects="1">
      <p:cViewPr varScale="1">
        <p:scale>
          <a:sx n="111" d="100"/>
          <a:sy n="111" d="100"/>
        </p:scale>
        <p:origin x="14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77EB-6311-0D4A-A852-67C986267BF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09607-36D8-0E4C-8466-888D50C8F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1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../media/image2.png"/><Relationship Id="rId4" Type="http://schemas.openxmlformats.org/officeDocument/2006/relationships/image" Target="../media/image6.tiff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5170" y="0"/>
            <a:ext cx="8248830" cy="68578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 sampling-based Clustering Scheme for Large Data 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Sets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90843" y="4761170"/>
            <a:ext cx="539363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b="1" baseline="30000" dirty="0" smtClean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Afees Odebode</a:t>
            </a:r>
            <a:endParaRPr lang="en-US" sz="3600" b="1" dirty="0" smtClean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91364"/>
            <a:ext cx="895170" cy="46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331" y="422517"/>
            <a:ext cx="9024669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1" y="422606"/>
            <a:ext cx="7385290" cy="914400"/>
          </a:xfrm>
        </p:spPr>
        <p:txBody>
          <a:bodyPr/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235" y="1550081"/>
            <a:ext cx="7886700" cy="4351338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Henning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(2015). What are the true clusters?. 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 Letters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53-62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Jain, A. K. (2010). Data clustering: 50 years beyond K-means. 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 letters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(8),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651-666.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Adolfsson, A., Ackerman, M., &amp; Brownstein, N. C. (2019). To cluster, or not to cluster: An analysis of clusterability methods. 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13-26.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6178"/>
            <a:ext cx="895170" cy="433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170" y="1577009"/>
            <a:ext cx="8050046" cy="4599954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3254" y="2769705"/>
            <a:ext cx="9144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>
                <a:latin typeface="Vivaldi" panose="03020602050506090804" pitchFamily="66" charset="0"/>
                <a:ea typeface="Times New Roman" charset="0"/>
                <a:cs typeface="Times New Roman" charset="0"/>
              </a:rPr>
              <a:t>Thank You</a:t>
            </a:r>
            <a:endParaRPr lang="en-US" sz="3600" dirty="0">
              <a:latin typeface="Vivaldi" panose="03020602050506090804" pitchFamily="66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8424" y="3684105"/>
            <a:ext cx="8223974" cy="4571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/>
              <a:t>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V="1">
            <a:off x="895170" y="2696882"/>
            <a:ext cx="8237230" cy="45719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/>
              <a:t> 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4" y="6427308"/>
            <a:ext cx="921678" cy="430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49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44753" y="1788008"/>
            <a:ext cx="7685759" cy="4005646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Motivation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Background Knowledge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Sampling-based clustering</a:t>
            </a:r>
          </a:p>
          <a:p>
            <a:pPr>
              <a:buFont typeface="Wingdings" charset="2"/>
              <a:buChar char="v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Conclusion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" y="691661"/>
            <a:ext cx="9144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Outline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" y="6427309"/>
            <a:ext cx="893518" cy="4306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8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10"/>
            <a:ext cx="91440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F83428-2BCF-46E3-A791-B64A3FCDFD51}"/>
              </a:ext>
            </a:extLst>
          </p:cNvPr>
          <p:cNvSpPr txBox="1">
            <a:spLocks/>
          </p:cNvSpPr>
          <p:nvPr/>
        </p:nvSpPr>
        <p:spPr>
          <a:xfrm>
            <a:off x="873515" y="1586296"/>
            <a:ext cx="522135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Data is generated from various sources (Volume) </a:t>
            </a:r>
          </a:p>
          <a:p>
            <a:pPr>
              <a:buFont typeface="Wingdings" charset="2"/>
              <a:buChar char="v"/>
              <a:defRPr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Variety of data generated required varied </a:t>
            </a:r>
            <a:r>
              <a:rPr 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data mining techniques for the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different domains (Variety)</a:t>
            </a:r>
          </a:p>
          <a:p>
            <a:pPr>
              <a:buFont typeface="Wingdings" charset="2"/>
              <a:buChar char="v"/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The rate of data generation is phenomenal ( Velocity)</a:t>
            </a:r>
          </a:p>
          <a:p>
            <a:pPr marL="0" indent="0">
              <a:buNone/>
              <a:defRPr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  <a:defRPr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  <a:defRPr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>
              <a:buFont typeface="Wingdings" charset="2"/>
              <a:buChar char="v"/>
              <a:defRPr/>
            </a:pPr>
            <a:endParaRPr lang="en-CA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54" y="3937885"/>
            <a:ext cx="1647034" cy="1647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5230" y="5608183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Manufacturing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Industry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4310" r="13741"/>
          <a:stretch/>
        </p:blipFill>
        <p:spPr>
          <a:xfrm>
            <a:off x="2659968" y="3969844"/>
            <a:ext cx="1012002" cy="16336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12654" y="562597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Energy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Industry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361" y="4271337"/>
            <a:ext cx="1821604" cy="13662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67722" y="5558686"/>
            <a:ext cx="1593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Transportation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Industry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064386" y="1686756"/>
            <a:ext cx="2830527" cy="2203687"/>
            <a:chOff x="6064386" y="1491955"/>
            <a:chExt cx="2830527" cy="23984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9819" y="1491955"/>
              <a:ext cx="1405094" cy="10855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4386" y="2122130"/>
              <a:ext cx="1391003" cy="9106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4488" y="2691187"/>
              <a:ext cx="1140425" cy="81540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083501" y="3521112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Times New Roman" charset="0"/>
                  <a:ea typeface="Times New Roman" charset="0"/>
                  <a:cs typeface="Times New Roman" charset="0"/>
                </a:rPr>
                <a:t>Data Sources</a:t>
              </a:r>
              <a:endParaRPr 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7354" t="2246" r="335" b="9728"/>
          <a:stretch/>
        </p:blipFill>
        <p:spPr>
          <a:xfrm>
            <a:off x="6168616" y="4361460"/>
            <a:ext cx="1182542" cy="13119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5497" y="563754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Cybersecurity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368000"/>
            <a:ext cx="895170" cy="489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5170" y="670861"/>
            <a:ext cx="824883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Motivation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3428-2BCF-46E3-A791-B64A3FCDFD51}"/>
              </a:ext>
            </a:extLst>
          </p:cNvPr>
          <p:cNvSpPr txBox="1">
            <a:spLocks/>
          </p:cNvSpPr>
          <p:nvPr/>
        </p:nvSpPr>
        <p:spPr>
          <a:xfrm>
            <a:off x="966158" y="1863305"/>
            <a:ext cx="7873042" cy="4262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Millions of records are daily been collected from different sources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Organizing data into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meaningful information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using traditional methods are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no longer effective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Traditional methods are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inadequate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in handling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large data sets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Data analytics and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clustering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methods need to be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improved 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2020"/>
            <a:ext cx="895170" cy="4459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6822" y="581525"/>
            <a:ext cx="824883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Background Knowledge &amp; Related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F83428-2BCF-46E3-A791-B64A3FCDFD51}"/>
              </a:ext>
            </a:extLst>
          </p:cNvPr>
          <p:cNvSpPr txBox="1">
            <a:spLocks/>
          </p:cNvSpPr>
          <p:nvPr/>
        </p:nvSpPr>
        <p:spPr>
          <a:xfrm>
            <a:off x="1019012" y="1699404"/>
            <a:ext cx="7811500" cy="3869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Clustering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techniques are employed to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group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 data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K-Means/CLARA/PAM/DBSCAN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are widely accepted clustering techniques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Not effective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 terms of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anomaly detection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and it may not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scale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well</a:t>
            </a:r>
            <a:endParaRPr lang="en-US" sz="24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Fails to converge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to an optimum, if dataset is </a:t>
            </a:r>
            <a:r>
              <a:rPr lang="en-US" sz="2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not well separated</a:t>
            </a:r>
          </a:p>
          <a:p>
            <a:pPr lvl="1">
              <a:buFont typeface="Wingdings" charset="2"/>
              <a:buChar char="v"/>
              <a:defRPr/>
            </a:pPr>
            <a:endParaRPr lang="en-CA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7308"/>
            <a:ext cx="895170" cy="430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6822" y="685800"/>
            <a:ext cx="824883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Fundamental Challenges in Clustering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(A. K Jain, 2010)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F83428-2BCF-46E3-A791-B64A3FCDFD51}"/>
              </a:ext>
            </a:extLst>
          </p:cNvPr>
          <p:cNvSpPr txBox="1">
            <a:spLocks/>
          </p:cNvSpPr>
          <p:nvPr/>
        </p:nvSpPr>
        <p:spPr>
          <a:xfrm>
            <a:off x="1069675" y="1600200"/>
            <a:ext cx="782012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What is a cluster?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What features should be used?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Should the data be normalized?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Does the data contain outliers?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How do we define the pair-wise similarity?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How many clusters are present in the data set?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Does the data have any clustering tendency? ( restated as clusterability in (Andreas, A et al, 2019))</a:t>
            </a:r>
          </a:p>
          <a:p>
            <a:pPr>
              <a:buFont typeface="Wingdings" charset="2"/>
              <a:buChar char="v"/>
              <a:defRPr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Are the discovered clusters and partition valid? </a:t>
            </a:r>
          </a:p>
          <a:p>
            <a:pPr lvl="1">
              <a:buFont typeface="Wingdings" charset="2"/>
              <a:buChar char="v"/>
              <a:defRPr/>
            </a:pPr>
            <a:endParaRPr lang="en-CA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0682"/>
            <a:ext cx="895170" cy="43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8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6822" y="592437"/>
            <a:ext cx="824883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Desirable Characteristics of Clusters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GB" dirty="0" smtClean="0"/>
              <a:t>C. Henning, 2015)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3428-2BCF-46E3-A791-B64A3FCDFD51}"/>
              </a:ext>
            </a:extLst>
          </p:cNvPr>
          <p:cNvSpPr txBox="1">
            <a:spLocks/>
          </p:cNvSpPr>
          <p:nvPr/>
        </p:nvSpPr>
        <p:spPr>
          <a:xfrm>
            <a:off x="948906" y="1600200"/>
            <a:ext cx="789029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Within-cluster dissimilarities should be small. 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v"/>
              <a:defRPr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Between-cluster dissimilarities should be large. 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v"/>
              <a:defRPr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Clusters should be fitted well by certain homogeneous probability models such as the Gaussian or a uniform distribution on a convex set, or by linear, time series or spatial process models.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charset="2"/>
              <a:buChar char="v"/>
              <a:defRPr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Clusters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correspond to connected areas in data space with high density. 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charset="2"/>
              <a:buChar char="v"/>
              <a:defRPr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Features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 be approximately independent within clusters.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  <a:defRPr/>
            </a:pPr>
            <a:r>
              <a:rPr lang="en-GB" dirty="0" smtClean="0"/>
              <a:t>.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2" y="6427308"/>
            <a:ext cx="896822" cy="430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4097" y="474453"/>
            <a:ext cx="9009903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Sampling-based clustering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F83428-2BCF-46E3-A791-B64A3FCDFD51}"/>
              </a:ext>
            </a:extLst>
          </p:cNvPr>
          <p:cNvSpPr txBox="1">
            <a:spLocks/>
          </p:cNvSpPr>
          <p:nvPr/>
        </p:nvSpPr>
        <p:spPr>
          <a:xfrm>
            <a:off x="595222" y="1600200"/>
            <a:ext cx="7965681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How to solve anomaly detection issue?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Introducing </a:t>
            </a:r>
            <a:r>
              <a:rPr lang="en-CA" alt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DBSCAN</a:t>
            </a: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(Density-based Spatial Clustering of Applications with Noise) with K-Means. 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Combine K-Means with DBSCAN</a:t>
            </a:r>
          </a:p>
          <a:p>
            <a:pPr marL="457200" lvl="1" indent="0">
              <a:buNone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How to solve the issue related to scale?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Select a </a:t>
            </a:r>
            <a:r>
              <a:rPr lang="en-CA" alt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small but representative sample </a:t>
            </a: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from entire dataset (1%, 2%,5%)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Apply K-Means to identify the clusters  and use it as labels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Use DBSCAN to identify the dense regions and potential anomalies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Remove potential anomalies.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Use modified </a:t>
            </a:r>
            <a:r>
              <a:rPr lang="en-CA" altLang="en-US" sz="2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KNN</a:t>
            </a: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(nearest-neighbour) to classify the rest of the data set</a:t>
            </a:r>
          </a:p>
          <a:p>
            <a:pPr lvl="1">
              <a:buFont typeface="Wingdings" charset="2"/>
              <a:buChar char="v"/>
              <a:defRPr/>
            </a:pPr>
            <a:r>
              <a:rPr lang="en-CA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Compare the result with K-means on the entire data set.</a:t>
            </a:r>
          </a:p>
          <a:p>
            <a:pPr lvl="1">
              <a:buFont typeface="Wingdings" charset="2"/>
              <a:buChar char="v"/>
              <a:defRPr/>
            </a:pPr>
            <a:endParaRPr lang="en-CA" alt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8925"/>
            <a:ext cx="895170" cy="459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5170" y="454484"/>
            <a:ext cx="824883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Simplified Data Processing and Clustering Process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F83428-2BCF-46E3-A791-B64A3FCDFD51}"/>
              </a:ext>
            </a:extLst>
          </p:cNvPr>
          <p:cNvSpPr txBox="1">
            <a:spLocks/>
          </p:cNvSpPr>
          <p:nvPr/>
        </p:nvSpPr>
        <p:spPr>
          <a:xfrm>
            <a:off x="172278" y="1600200"/>
            <a:ext cx="838862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v"/>
              <a:defRPr/>
            </a:pPr>
            <a:endParaRPr lang="en-CA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3292" y="224829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Data Cleaning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42127" y="2899863"/>
            <a:ext cx="205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Clustering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Engine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9320" y="2272339"/>
            <a:ext cx="2195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Data Aggregates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97148" y="5102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7308"/>
            <a:ext cx="895170" cy="430691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7708" y="1600200"/>
            <a:ext cx="3368754" cy="3029162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2548592" y="2468453"/>
            <a:ext cx="1424638" cy="3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666891" y="3757448"/>
            <a:ext cx="15268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Elbow Connector 31"/>
          <p:cNvCxnSpPr/>
          <p:nvPr/>
        </p:nvCxnSpPr>
        <p:spPr>
          <a:xfrm rot="10800000">
            <a:off x="5334842" y="2176702"/>
            <a:ext cx="1468524" cy="295692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2124850" y="1885882"/>
            <a:ext cx="766179" cy="12721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666891" y="4401553"/>
            <a:ext cx="213647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0800000">
            <a:off x="4572000" y="2976512"/>
            <a:ext cx="2231366" cy="15131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176462" y="3497325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Anomaly Detection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42126" y="4148873"/>
            <a:ext cx="2161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Cluster Evaluation 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9763" y="1762556"/>
            <a:ext cx="1273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Data Store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5170" cy="642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/>
      <p:bldP spid="48" grpId="0"/>
      <p:bldP spid="49" grpId="0"/>
      <p:bldP spid="6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1628</TotalTime>
  <Words>452</Words>
  <Application>Microsoft Office PowerPoint</Application>
  <PresentationFormat>On-screen Show (4:3)</PresentationFormat>
  <Paragraphs>77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Vivaldi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Saurabh Dey</dc:creator>
  <cp:lastModifiedBy>Afees Odebode [Student]</cp:lastModifiedBy>
  <cp:revision>80</cp:revision>
  <cp:lastPrinted>2018-07-31T13:27:23Z</cp:lastPrinted>
  <dcterms:created xsi:type="dcterms:W3CDTF">2018-07-30T17:44:24Z</dcterms:created>
  <dcterms:modified xsi:type="dcterms:W3CDTF">2019-02-20T11:22:38Z</dcterms:modified>
</cp:coreProperties>
</file>